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4"/>
  </p:sldMasterIdLst>
  <p:notesMasterIdLst>
    <p:notesMasterId r:id="rId47"/>
  </p:notesMasterIdLst>
  <p:handoutMasterIdLst>
    <p:handoutMasterId r:id="rId48"/>
  </p:handoutMasterIdLst>
  <p:sldIdLst>
    <p:sldId id="257" r:id="rId5"/>
    <p:sldId id="294" r:id="rId6"/>
    <p:sldId id="278" r:id="rId7"/>
    <p:sldId id="315" r:id="rId8"/>
    <p:sldId id="282" r:id="rId9"/>
    <p:sldId id="318" r:id="rId10"/>
    <p:sldId id="310" r:id="rId11"/>
    <p:sldId id="283" r:id="rId12"/>
    <p:sldId id="304" r:id="rId13"/>
    <p:sldId id="295" r:id="rId14"/>
    <p:sldId id="311" r:id="rId15"/>
    <p:sldId id="298" r:id="rId16"/>
    <p:sldId id="305" r:id="rId17"/>
    <p:sldId id="313" r:id="rId18"/>
    <p:sldId id="317" r:id="rId19"/>
    <p:sldId id="319" r:id="rId20"/>
    <p:sldId id="314" r:id="rId21"/>
    <p:sldId id="306" r:id="rId22"/>
    <p:sldId id="268" r:id="rId23"/>
    <p:sldId id="296" r:id="rId24"/>
    <p:sldId id="300" r:id="rId25"/>
    <p:sldId id="301" r:id="rId26"/>
    <p:sldId id="302" r:id="rId27"/>
    <p:sldId id="303" r:id="rId28"/>
    <p:sldId id="309" r:id="rId29"/>
    <p:sldId id="312" r:id="rId30"/>
    <p:sldId id="308" r:id="rId31"/>
    <p:sldId id="287" r:id="rId32"/>
    <p:sldId id="286" r:id="rId33"/>
    <p:sldId id="292" r:id="rId34"/>
    <p:sldId id="293" r:id="rId35"/>
    <p:sldId id="307" r:id="rId36"/>
    <p:sldId id="270" r:id="rId37"/>
    <p:sldId id="271" r:id="rId38"/>
    <p:sldId id="272" r:id="rId39"/>
    <p:sldId id="276" r:id="rId40"/>
    <p:sldId id="273" r:id="rId41"/>
    <p:sldId id="274" r:id="rId42"/>
    <p:sldId id="275" r:id="rId43"/>
    <p:sldId id="277" r:id="rId44"/>
    <p:sldId id="279" r:id="rId45"/>
    <p:sldId id="281" r:id="rId46"/>
  </p:sldIdLst>
  <p:sldSz cx="12188825" cy="6858000"/>
  <p:notesSz cx="6858000" cy="971550"/>
  <p:custDataLst>
    <p:tags r:id="rId49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12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10C27"/>
    <a:srgbClr val="F8D1CF"/>
    <a:srgbClr val="CA2A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3839"/>
      </p:guideLst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notesMaster" Target="notesMasters/notesMaster1.xml"/><Relationship Id="rId50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tableStyles" Target="tableStyles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51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tags" Target="tags/tag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_10E_DA23B96F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158-4C5B-8975-C2EB842B6FD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158-4C5B-8975-C2EB842B6FDE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158-4C5B-8975-C2EB842B6FD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39815504"/>
        <c:axId val="439804528"/>
      </c:barChart>
      <c:catAx>
        <c:axId val="4398155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39804528"/>
        <c:crosses val="autoZero"/>
        <c:auto val="1"/>
        <c:lblAlgn val="ctr"/>
        <c:lblOffset val="100"/>
        <c:noMultiLvlLbl val="0"/>
      </c:catAx>
      <c:valAx>
        <c:axId val="4398045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3981550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5BE4DDE-4D38-4783-BC1B-6EA59ECE10B7}" type="doc">
      <dgm:prSet loTypeId="urn:microsoft.com/office/officeart/2005/8/layout/cycle2" loCatId="cycle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A4EEF772-52BF-4048-BDB1-A2125245C3B0}">
      <dgm:prSet phldrT="[Text]"/>
      <dgm:spPr/>
      <dgm:t>
        <a:bodyPr/>
        <a:lstStyle/>
        <a:p>
          <a:r>
            <a:rPr lang="en-US"/>
            <a:t>Step 1 Title</a:t>
          </a:r>
        </a:p>
      </dgm:t>
    </dgm:pt>
    <dgm:pt modelId="{DB2D4765-440D-4277-BF86-C02782D3A3C6}" type="parTrans" cxnId="{2EF5E0CD-5853-4CDC-B437-83E383AA7095}">
      <dgm:prSet/>
      <dgm:spPr/>
      <dgm:t>
        <a:bodyPr/>
        <a:lstStyle/>
        <a:p>
          <a:endParaRPr lang="en-US"/>
        </a:p>
      </dgm:t>
    </dgm:pt>
    <dgm:pt modelId="{2F5EA1B7-608D-4C38-AB55-7EB855BD551C}" type="sibTrans" cxnId="{2EF5E0CD-5853-4CDC-B437-83E383AA7095}">
      <dgm:prSet/>
      <dgm:spPr/>
      <dgm:t>
        <a:bodyPr/>
        <a:lstStyle/>
        <a:p>
          <a:endParaRPr lang="en-US"/>
        </a:p>
      </dgm:t>
    </dgm:pt>
    <dgm:pt modelId="{E9D93D53-478D-44BE-A628-D047F0BBFC55}">
      <dgm:prSet phldrT="[Text]"/>
      <dgm:spPr/>
      <dgm:t>
        <a:bodyPr/>
        <a:lstStyle/>
        <a:p>
          <a:r>
            <a:rPr lang="en-US"/>
            <a:t>Step 2 Title</a:t>
          </a:r>
        </a:p>
      </dgm:t>
    </dgm:pt>
    <dgm:pt modelId="{5306C3DC-5838-45C7-833C-55A656AF303A}" type="parTrans" cxnId="{B2F4E668-4AE4-41FB-A4F3-93720753AA29}">
      <dgm:prSet/>
      <dgm:spPr/>
      <dgm:t>
        <a:bodyPr/>
        <a:lstStyle/>
        <a:p>
          <a:endParaRPr lang="en-US"/>
        </a:p>
      </dgm:t>
    </dgm:pt>
    <dgm:pt modelId="{4DE2B7A7-4A62-423B-B636-C0A5E11346D9}" type="sibTrans" cxnId="{B2F4E668-4AE4-41FB-A4F3-93720753AA29}">
      <dgm:prSet/>
      <dgm:spPr/>
      <dgm:t>
        <a:bodyPr/>
        <a:lstStyle/>
        <a:p>
          <a:endParaRPr lang="en-US"/>
        </a:p>
      </dgm:t>
    </dgm:pt>
    <dgm:pt modelId="{726ADFD0-1C3F-4672-A857-5D8293A86026}">
      <dgm:prSet phldrT="[Text]"/>
      <dgm:spPr/>
      <dgm:t>
        <a:bodyPr/>
        <a:lstStyle/>
        <a:p>
          <a:r>
            <a:rPr lang="en-US"/>
            <a:t>Step 3 Title</a:t>
          </a:r>
        </a:p>
      </dgm:t>
    </dgm:pt>
    <dgm:pt modelId="{D9CBF4EA-EBB8-4367-A9CE-DEADF5683218}" type="parTrans" cxnId="{D9D8ACAD-1184-47DE-85D4-142EA083E412}">
      <dgm:prSet/>
      <dgm:spPr/>
      <dgm:t>
        <a:bodyPr/>
        <a:lstStyle/>
        <a:p>
          <a:endParaRPr lang="en-US"/>
        </a:p>
      </dgm:t>
    </dgm:pt>
    <dgm:pt modelId="{CADDA2AF-B303-49D1-9045-838AD79CA83D}" type="sibTrans" cxnId="{D9D8ACAD-1184-47DE-85D4-142EA083E412}">
      <dgm:prSet/>
      <dgm:spPr/>
      <dgm:t>
        <a:bodyPr/>
        <a:lstStyle/>
        <a:p>
          <a:endParaRPr lang="en-US"/>
        </a:p>
      </dgm:t>
    </dgm:pt>
    <dgm:pt modelId="{39E3A700-C322-4EED-9BB3-7E0CEBE41FD2}">
      <dgm:prSet phldrT="[Text]"/>
      <dgm:spPr/>
      <dgm:t>
        <a:bodyPr/>
        <a:lstStyle/>
        <a:p>
          <a:r>
            <a:rPr lang="en-US"/>
            <a:t>Step 4 Title</a:t>
          </a:r>
        </a:p>
      </dgm:t>
    </dgm:pt>
    <dgm:pt modelId="{41774716-5AB6-4AE7-A398-95DD78875D0E}" type="parTrans" cxnId="{4737E989-8E54-4F5E-875D-6E4B0CD28674}">
      <dgm:prSet/>
      <dgm:spPr/>
      <dgm:t>
        <a:bodyPr/>
        <a:lstStyle/>
        <a:p>
          <a:endParaRPr lang="en-US"/>
        </a:p>
      </dgm:t>
    </dgm:pt>
    <dgm:pt modelId="{0EA70E27-23AC-4A4B-BB99-F7590A690806}" type="sibTrans" cxnId="{4737E989-8E54-4F5E-875D-6E4B0CD28674}">
      <dgm:prSet/>
      <dgm:spPr/>
      <dgm:t>
        <a:bodyPr/>
        <a:lstStyle/>
        <a:p>
          <a:endParaRPr lang="en-US"/>
        </a:p>
      </dgm:t>
    </dgm:pt>
    <dgm:pt modelId="{600B1B5E-069D-4C13-96FD-9E4CC592FD8E}">
      <dgm:prSet phldrT="[Text]"/>
      <dgm:spPr/>
      <dgm:t>
        <a:bodyPr/>
        <a:lstStyle/>
        <a:p>
          <a:r>
            <a:rPr lang="en-US"/>
            <a:t>Step 5 Title</a:t>
          </a:r>
        </a:p>
      </dgm:t>
    </dgm:pt>
    <dgm:pt modelId="{9AA9E2D5-1C9E-423C-B830-C007223D075D}" type="parTrans" cxnId="{9EFA8D06-137A-461A-B0F7-DA2D219C2D0D}">
      <dgm:prSet/>
      <dgm:spPr/>
      <dgm:t>
        <a:bodyPr/>
        <a:lstStyle/>
        <a:p>
          <a:endParaRPr lang="en-US"/>
        </a:p>
      </dgm:t>
    </dgm:pt>
    <dgm:pt modelId="{AB7695D1-54B2-4E09-9B26-F376C3B3DB56}" type="sibTrans" cxnId="{9EFA8D06-137A-461A-B0F7-DA2D219C2D0D}">
      <dgm:prSet/>
      <dgm:spPr/>
      <dgm:t>
        <a:bodyPr/>
        <a:lstStyle/>
        <a:p>
          <a:endParaRPr lang="en-US"/>
        </a:p>
      </dgm:t>
    </dgm:pt>
    <dgm:pt modelId="{BB12CCC1-197F-458B-879B-7351C14BE0A7}" type="pres">
      <dgm:prSet presAssocID="{F5BE4DDE-4D38-4783-BC1B-6EA59ECE10B7}" presName="cycle" presStyleCnt="0">
        <dgm:presLayoutVars>
          <dgm:dir/>
          <dgm:resizeHandles val="exact"/>
        </dgm:presLayoutVars>
      </dgm:prSet>
      <dgm:spPr/>
    </dgm:pt>
    <dgm:pt modelId="{1DD996AD-23D7-4333-87D3-FDDD730AEB7C}" type="pres">
      <dgm:prSet presAssocID="{A4EEF772-52BF-4048-BDB1-A2125245C3B0}" presName="node" presStyleLbl="node1" presStyleIdx="0" presStyleCnt="5">
        <dgm:presLayoutVars>
          <dgm:bulletEnabled val="1"/>
        </dgm:presLayoutVars>
      </dgm:prSet>
      <dgm:spPr/>
    </dgm:pt>
    <dgm:pt modelId="{FEB89E35-15DC-49BD-A640-CD694FC4552C}" type="pres">
      <dgm:prSet presAssocID="{2F5EA1B7-608D-4C38-AB55-7EB855BD551C}" presName="sibTrans" presStyleLbl="sibTrans2D1" presStyleIdx="0" presStyleCnt="5"/>
      <dgm:spPr/>
    </dgm:pt>
    <dgm:pt modelId="{0C7FDA4E-2685-4F98-8380-B2E09847B6DF}" type="pres">
      <dgm:prSet presAssocID="{2F5EA1B7-608D-4C38-AB55-7EB855BD551C}" presName="connectorText" presStyleLbl="sibTrans2D1" presStyleIdx="0" presStyleCnt="5"/>
      <dgm:spPr/>
    </dgm:pt>
    <dgm:pt modelId="{731E91E2-42C6-437F-BA00-964CCBF2643B}" type="pres">
      <dgm:prSet presAssocID="{E9D93D53-478D-44BE-A628-D047F0BBFC55}" presName="node" presStyleLbl="node1" presStyleIdx="1" presStyleCnt="5">
        <dgm:presLayoutVars>
          <dgm:bulletEnabled val="1"/>
        </dgm:presLayoutVars>
      </dgm:prSet>
      <dgm:spPr/>
    </dgm:pt>
    <dgm:pt modelId="{FB2199B6-388E-4F6F-B6B2-327C700FE261}" type="pres">
      <dgm:prSet presAssocID="{4DE2B7A7-4A62-423B-B636-C0A5E11346D9}" presName="sibTrans" presStyleLbl="sibTrans2D1" presStyleIdx="1" presStyleCnt="5"/>
      <dgm:spPr/>
    </dgm:pt>
    <dgm:pt modelId="{BFE57C74-3054-4F0D-8DD9-F47E8297AC00}" type="pres">
      <dgm:prSet presAssocID="{4DE2B7A7-4A62-423B-B636-C0A5E11346D9}" presName="connectorText" presStyleLbl="sibTrans2D1" presStyleIdx="1" presStyleCnt="5"/>
      <dgm:spPr/>
    </dgm:pt>
    <dgm:pt modelId="{D6FA10C2-853E-453C-9874-757A3702FE4F}" type="pres">
      <dgm:prSet presAssocID="{726ADFD0-1C3F-4672-A857-5D8293A86026}" presName="node" presStyleLbl="node1" presStyleIdx="2" presStyleCnt="5">
        <dgm:presLayoutVars>
          <dgm:bulletEnabled val="1"/>
        </dgm:presLayoutVars>
      </dgm:prSet>
      <dgm:spPr/>
    </dgm:pt>
    <dgm:pt modelId="{A474AD37-CA7D-402C-AD94-AEEA933A97AD}" type="pres">
      <dgm:prSet presAssocID="{CADDA2AF-B303-49D1-9045-838AD79CA83D}" presName="sibTrans" presStyleLbl="sibTrans2D1" presStyleIdx="2" presStyleCnt="5"/>
      <dgm:spPr/>
    </dgm:pt>
    <dgm:pt modelId="{A818083A-51FE-4141-9658-D23AB7FCCC1F}" type="pres">
      <dgm:prSet presAssocID="{CADDA2AF-B303-49D1-9045-838AD79CA83D}" presName="connectorText" presStyleLbl="sibTrans2D1" presStyleIdx="2" presStyleCnt="5"/>
      <dgm:spPr/>
    </dgm:pt>
    <dgm:pt modelId="{B5C0A546-4A34-4B8E-BF33-5866D63CB48B}" type="pres">
      <dgm:prSet presAssocID="{39E3A700-C322-4EED-9BB3-7E0CEBE41FD2}" presName="node" presStyleLbl="node1" presStyleIdx="3" presStyleCnt="5">
        <dgm:presLayoutVars>
          <dgm:bulletEnabled val="1"/>
        </dgm:presLayoutVars>
      </dgm:prSet>
      <dgm:spPr/>
    </dgm:pt>
    <dgm:pt modelId="{69E4597E-325F-40E6-8834-50FF816777D8}" type="pres">
      <dgm:prSet presAssocID="{0EA70E27-23AC-4A4B-BB99-F7590A690806}" presName="sibTrans" presStyleLbl="sibTrans2D1" presStyleIdx="3" presStyleCnt="5"/>
      <dgm:spPr/>
    </dgm:pt>
    <dgm:pt modelId="{70120B93-6DBC-401A-BFD7-993CE723D428}" type="pres">
      <dgm:prSet presAssocID="{0EA70E27-23AC-4A4B-BB99-F7590A690806}" presName="connectorText" presStyleLbl="sibTrans2D1" presStyleIdx="3" presStyleCnt="5"/>
      <dgm:spPr/>
    </dgm:pt>
    <dgm:pt modelId="{2718F14A-7E5B-40FB-AE5D-9FE1D47D646A}" type="pres">
      <dgm:prSet presAssocID="{600B1B5E-069D-4C13-96FD-9E4CC592FD8E}" presName="node" presStyleLbl="node1" presStyleIdx="4" presStyleCnt="5">
        <dgm:presLayoutVars>
          <dgm:bulletEnabled val="1"/>
        </dgm:presLayoutVars>
      </dgm:prSet>
      <dgm:spPr/>
    </dgm:pt>
    <dgm:pt modelId="{D3AFCD88-DED7-48DF-9104-6BAA8703AAC1}" type="pres">
      <dgm:prSet presAssocID="{AB7695D1-54B2-4E09-9B26-F376C3B3DB56}" presName="sibTrans" presStyleLbl="sibTrans2D1" presStyleIdx="4" presStyleCnt="5"/>
      <dgm:spPr/>
    </dgm:pt>
    <dgm:pt modelId="{B6851C0A-DDED-4CBC-922D-7E202CC605AC}" type="pres">
      <dgm:prSet presAssocID="{AB7695D1-54B2-4E09-9B26-F376C3B3DB56}" presName="connectorText" presStyleLbl="sibTrans2D1" presStyleIdx="4" presStyleCnt="5"/>
      <dgm:spPr/>
    </dgm:pt>
  </dgm:ptLst>
  <dgm:cxnLst>
    <dgm:cxn modelId="{9EFA8D06-137A-461A-B0F7-DA2D219C2D0D}" srcId="{F5BE4DDE-4D38-4783-BC1B-6EA59ECE10B7}" destId="{600B1B5E-069D-4C13-96FD-9E4CC592FD8E}" srcOrd="4" destOrd="0" parTransId="{9AA9E2D5-1C9E-423C-B830-C007223D075D}" sibTransId="{AB7695D1-54B2-4E09-9B26-F376C3B3DB56}"/>
    <dgm:cxn modelId="{90D4B70C-3FDF-434A-8EE6-278DA9CC0FD1}" type="presOf" srcId="{726ADFD0-1C3F-4672-A857-5D8293A86026}" destId="{D6FA10C2-853E-453C-9874-757A3702FE4F}" srcOrd="0" destOrd="0" presId="urn:microsoft.com/office/officeart/2005/8/layout/cycle2"/>
    <dgm:cxn modelId="{C2F82416-0561-4FC2-A098-882F694A57C6}" type="presOf" srcId="{AB7695D1-54B2-4E09-9B26-F376C3B3DB56}" destId="{B6851C0A-DDED-4CBC-922D-7E202CC605AC}" srcOrd="1" destOrd="0" presId="urn:microsoft.com/office/officeart/2005/8/layout/cycle2"/>
    <dgm:cxn modelId="{F5B44C16-6682-4668-855D-0FDB9FC9ACC8}" type="presOf" srcId="{F5BE4DDE-4D38-4783-BC1B-6EA59ECE10B7}" destId="{BB12CCC1-197F-458B-879B-7351C14BE0A7}" srcOrd="0" destOrd="0" presId="urn:microsoft.com/office/officeart/2005/8/layout/cycle2"/>
    <dgm:cxn modelId="{861DC832-ACA8-4CAA-B26E-985091452A78}" type="presOf" srcId="{E9D93D53-478D-44BE-A628-D047F0BBFC55}" destId="{731E91E2-42C6-437F-BA00-964CCBF2643B}" srcOrd="0" destOrd="0" presId="urn:microsoft.com/office/officeart/2005/8/layout/cycle2"/>
    <dgm:cxn modelId="{D8A46E36-0279-4108-B1AD-3CD3883A1C73}" type="presOf" srcId="{2F5EA1B7-608D-4C38-AB55-7EB855BD551C}" destId="{FEB89E35-15DC-49BD-A640-CD694FC4552C}" srcOrd="0" destOrd="0" presId="urn:microsoft.com/office/officeart/2005/8/layout/cycle2"/>
    <dgm:cxn modelId="{69FA5746-AD3D-4FA1-97F2-0E0D311BA23B}" type="presOf" srcId="{4DE2B7A7-4A62-423B-B636-C0A5E11346D9}" destId="{FB2199B6-388E-4F6F-B6B2-327C700FE261}" srcOrd="0" destOrd="0" presId="urn:microsoft.com/office/officeart/2005/8/layout/cycle2"/>
    <dgm:cxn modelId="{B2F4E668-4AE4-41FB-A4F3-93720753AA29}" srcId="{F5BE4DDE-4D38-4783-BC1B-6EA59ECE10B7}" destId="{E9D93D53-478D-44BE-A628-D047F0BBFC55}" srcOrd="1" destOrd="0" parTransId="{5306C3DC-5838-45C7-833C-55A656AF303A}" sibTransId="{4DE2B7A7-4A62-423B-B636-C0A5E11346D9}"/>
    <dgm:cxn modelId="{7116F080-3F66-4712-B2A8-43C6BAF2E3A7}" type="presOf" srcId="{0EA70E27-23AC-4A4B-BB99-F7590A690806}" destId="{70120B93-6DBC-401A-BFD7-993CE723D428}" srcOrd="1" destOrd="0" presId="urn:microsoft.com/office/officeart/2005/8/layout/cycle2"/>
    <dgm:cxn modelId="{98DBD283-8CF2-42A7-80C7-D7C90BC34976}" type="presOf" srcId="{600B1B5E-069D-4C13-96FD-9E4CC592FD8E}" destId="{2718F14A-7E5B-40FB-AE5D-9FE1D47D646A}" srcOrd="0" destOrd="0" presId="urn:microsoft.com/office/officeart/2005/8/layout/cycle2"/>
    <dgm:cxn modelId="{D2FF9B88-6A60-4F5C-8940-79CC18157747}" type="presOf" srcId="{39E3A700-C322-4EED-9BB3-7E0CEBE41FD2}" destId="{B5C0A546-4A34-4B8E-BF33-5866D63CB48B}" srcOrd="0" destOrd="0" presId="urn:microsoft.com/office/officeart/2005/8/layout/cycle2"/>
    <dgm:cxn modelId="{4737E989-8E54-4F5E-875D-6E4B0CD28674}" srcId="{F5BE4DDE-4D38-4783-BC1B-6EA59ECE10B7}" destId="{39E3A700-C322-4EED-9BB3-7E0CEBE41FD2}" srcOrd="3" destOrd="0" parTransId="{41774716-5AB6-4AE7-A398-95DD78875D0E}" sibTransId="{0EA70E27-23AC-4A4B-BB99-F7590A690806}"/>
    <dgm:cxn modelId="{1652398C-B1B0-4DEE-B934-81253D89743B}" type="presOf" srcId="{AB7695D1-54B2-4E09-9B26-F376C3B3DB56}" destId="{D3AFCD88-DED7-48DF-9104-6BAA8703AAC1}" srcOrd="0" destOrd="0" presId="urn:microsoft.com/office/officeart/2005/8/layout/cycle2"/>
    <dgm:cxn modelId="{CC272A8D-0CAB-4E58-9327-EBBB370AA47A}" type="presOf" srcId="{4DE2B7A7-4A62-423B-B636-C0A5E11346D9}" destId="{BFE57C74-3054-4F0D-8DD9-F47E8297AC00}" srcOrd="1" destOrd="0" presId="urn:microsoft.com/office/officeart/2005/8/layout/cycle2"/>
    <dgm:cxn modelId="{F9E9A298-A19B-4BE1-8C42-AD81FE3C54CE}" type="presOf" srcId="{0EA70E27-23AC-4A4B-BB99-F7590A690806}" destId="{69E4597E-325F-40E6-8834-50FF816777D8}" srcOrd="0" destOrd="0" presId="urn:microsoft.com/office/officeart/2005/8/layout/cycle2"/>
    <dgm:cxn modelId="{48A416A1-0703-4049-A0C4-1FE156F8357C}" type="presOf" srcId="{CADDA2AF-B303-49D1-9045-838AD79CA83D}" destId="{A474AD37-CA7D-402C-AD94-AEEA933A97AD}" srcOrd="0" destOrd="0" presId="urn:microsoft.com/office/officeart/2005/8/layout/cycle2"/>
    <dgm:cxn modelId="{D9D8ACAD-1184-47DE-85D4-142EA083E412}" srcId="{F5BE4DDE-4D38-4783-BC1B-6EA59ECE10B7}" destId="{726ADFD0-1C3F-4672-A857-5D8293A86026}" srcOrd="2" destOrd="0" parTransId="{D9CBF4EA-EBB8-4367-A9CE-DEADF5683218}" sibTransId="{CADDA2AF-B303-49D1-9045-838AD79CA83D}"/>
    <dgm:cxn modelId="{786D9ABE-9794-4539-9891-9054A85E5306}" type="presOf" srcId="{CADDA2AF-B303-49D1-9045-838AD79CA83D}" destId="{A818083A-51FE-4141-9658-D23AB7FCCC1F}" srcOrd="1" destOrd="0" presId="urn:microsoft.com/office/officeart/2005/8/layout/cycle2"/>
    <dgm:cxn modelId="{2EF5E0CD-5853-4CDC-B437-83E383AA7095}" srcId="{F5BE4DDE-4D38-4783-BC1B-6EA59ECE10B7}" destId="{A4EEF772-52BF-4048-BDB1-A2125245C3B0}" srcOrd="0" destOrd="0" parTransId="{DB2D4765-440D-4277-BF86-C02782D3A3C6}" sibTransId="{2F5EA1B7-608D-4C38-AB55-7EB855BD551C}"/>
    <dgm:cxn modelId="{E43937D6-EBE8-45C9-8289-D4FCA4FED181}" type="presOf" srcId="{A4EEF772-52BF-4048-BDB1-A2125245C3B0}" destId="{1DD996AD-23D7-4333-87D3-FDDD730AEB7C}" srcOrd="0" destOrd="0" presId="urn:microsoft.com/office/officeart/2005/8/layout/cycle2"/>
    <dgm:cxn modelId="{49DAF3FB-3409-4B37-9625-6D00EAC99894}" type="presOf" srcId="{2F5EA1B7-608D-4C38-AB55-7EB855BD551C}" destId="{0C7FDA4E-2685-4F98-8380-B2E09847B6DF}" srcOrd="1" destOrd="0" presId="urn:microsoft.com/office/officeart/2005/8/layout/cycle2"/>
    <dgm:cxn modelId="{43CDE8BE-E532-4083-B80E-2CB43B896612}" type="presParOf" srcId="{BB12CCC1-197F-458B-879B-7351C14BE0A7}" destId="{1DD996AD-23D7-4333-87D3-FDDD730AEB7C}" srcOrd="0" destOrd="0" presId="urn:microsoft.com/office/officeart/2005/8/layout/cycle2"/>
    <dgm:cxn modelId="{411F1218-C3B9-4F67-A31C-D071F81D19FD}" type="presParOf" srcId="{BB12CCC1-197F-458B-879B-7351C14BE0A7}" destId="{FEB89E35-15DC-49BD-A640-CD694FC4552C}" srcOrd="1" destOrd="0" presId="urn:microsoft.com/office/officeart/2005/8/layout/cycle2"/>
    <dgm:cxn modelId="{4FA9D3EE-FAA9-49E9-90AC-BDB3E751F610}" type="presParOf" srcId="{FEB89E35-15DC-49BD-A640-CD694FC4552C}" destId="{0C7FDA4E-2685-4F98-8380-B2E09847B6DF}" srcOrd="0" destOrd="0" presId="urn:microsoft.com/office/officeart/2005/8/layout/cycle2"/>
    <dgm:cxn modelId="{8E05576B-5585-4907-AF14-AD8F4F16F0DC}" type="presParOf" srcId="{BB12CCC1-197F-458B-879B-7351C14BE0A7}" destId="{731E91E2-42C6-437F-BA00-964CCBF2643B}" srcOrd="2" destOrd="0" presId="urn:microsoft.com/office/officeart/2005/8/layout/cycle2"/>
    <dgm:cxn modelId="{1FBC4524-3C8E-498D-9D69-B7E11D03038B}" type="presParOf" srcId="{BB12CCC1-197F-458B-879B-7351C14BE0A7}" destId="{FB2199B6-388E-4F6F-B6B2-327C700FE261}" srcOrd="3" destOrd="0" presId="urn:microsoft.com/office/officeart/2005/8/layout/cycle2"/>
    <dgm:cxn modelId="{2F4D355B-8C24-4C1A-BDAE-8A6720EA6CF0}" type="presParOf" srcId="{FB2199B6-388E-4F6F-B6B2-327C700FE261}" destId="{BFE57C74-3054-4F0D-8DD9-F47E8297AC00}" srcOrd="0" destOrd="0" presId="urn:microsoft.com/office/officeart/2005/8/layout/cycle2"/>
    <dgm:cxn modelId="{CA0EECCB-CCA6-4952-89D5-063740AEAADE}" type="presParOf" srcId="{BB12CCC1-197F-458B-879B-7351C14BE0A7}" destId="{D6FA10C2-853E-453C-9874-757A3702FE4F}" srcOrd="4" destOrd="0" presId="urn:microsoft.com/office/officeart/2005/8/layout/cycle2"/>
    <dgm:cxn modelId="{A4944CF4-F201-491B-8394-57B76027B5BB}" type="presParOf" srcId="{BB12CCC1-197F-458B-879B-7351C14BE0A7}" destId="{A474AD37-CA7D-402C-AD94-AEEA933A97AD}" srcOrd="5" destOrd="0" presId="urn:microsoft.com/office/officeart/2005/8/layout/cycle2"/>
    <dgm:cxn modelId="{B3096BA9-B960-4523-B3A5-483A213C78EE}" type="presParOf" srcId="{A474AD37-CA7D-402C-AD94-AEEA933A97AD}" destId="{A818083A-51FE-4141-9658-D23AB7FCCC1F}" srcOrd="0" destOrd="0" presId="urn:microsoft.com/office/officeart/2005/8/layout/cycle2"/>
    <dgm:cxn modelId="{8BE270D2-8ED3-4377-BBA0-41E076325ABD}" type="presParOf" srcId="{BB12CCC1-197F-458B-879B-7351C14BE0A7}" destId="{B5C0A546-4A34-4B8E-BF33-5866D63CB48B}" srcOrd="6" destOrd="0" presId="urn:microsoft.com/office/officeart/2005/8/layout/cycle2"/>
    <dgm:cxn modelId="{F378D86E-6353-41C8-80C0-BB17945FFDD6}" type="presParOf" srcId="{BB12CCC1-197F-458B-879B-7351C14BE0A7}" destId="{69E4597E-325F-40E6-8834-50FF816777D8}" srcOrd="7" destOrd="0" presId="urn:microsoft.com/office/officeart/2005/8/layout/cycle2"/>
    <dgm:cxn modelId="{35989CAA-922F-4AEF-9BBB-24AD5E7ED626}" type="presParOf" srcId="{69E4597E-325F-40E6-8834-50FF816777D8}" destId="{70120B93-6DBC-401A-BFD7-993CE723D428}" srcOrd="0" destOrd="0" presId="urn:microsoft.com/office/officeart/2005/8/layout/cycle2"/>
    <dgm:cxn modelId="{DE9753D1-9BC3-4EB2-895A-5AD20416F7DE}" type="presParOf" srcId="{BB12CCC1-197F-458B-879B-7351C14BE0A7}" destId="{2718F14A-7E5B-40FB-AE5D-9FE1D47D646A}" srcOrd="8" destOrd="0" presId="urn:microsoft.com/office/officeart/2005/8/layout/cycle2"/>
    <dgm:cxn modelId="{0098BC47-327C-4EF4-BD5B-0BE4C08ECFCA}" type="presParOf" srcId="{BB12CCC1-197F-458B-879B-7351C14BE0A7}" destId="{D3AFCD88-DED7-48DF-9104-6BAA8703AAC1}" srcOrd="9" destOrd="0" presId="urn:microsoft.com/office/officeart/2005/8/layout/cycle2"/>
    <dgm:cxn modelId="{43E6BFAE-EB24-4E78-9355-801F654290BB}" type="presParOf" srcId="{D3AFCD88-DED7-48DF-9104-6BAA8703AAC1}" destId="{B6851C0A-DDED-4CBC-922D-7E202CC605AC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D996AD-23D7-4333-87D3-FDDD730AEB7C}">
      <dsp:nvSpPr>
        <dsp:cNvPr id="0" name=""/>
        <dsp:cNvSpPr/>
      </dsp:nvSpPr>
      <dsp:spPr>
        <a:xfrm>
          <a:off x="1587004" y="102809"/>
          <a:ext cx="1305915" cy="1305915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Step 1 Title</a:t>
          </a:r>
        </a:p>
      </dsp:txBody>
      <dsp:txXfrm>
        <a:off x="1778251" y="294056"/>
        <a:ext cx="923421" cy="923421"/>
      </dsp:txXfrm>
    </dsp:sp>
    <dsp:sp modelId="{FEB89E35-15DC-49BD-A640-CD694FC4552C}">
      <dsp:nvSpPr>
        <dsp:cNvPr id="0" name=""/>
        <dsp:cNvSpPr/>
      </dsp:nvSpPr>
      <dsp:spPr>
        <a:xfrm rot="2160000">
          <a:off x="2851651" y="1105929"/>
          <a:ext cx="347172" cy="440746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>
        <a:off x="2861597" y="1163468"/>
        <a:ext cx="243020" cy="264448"/>
      </dsp:txXfrm>
    </dsp:sp>
    <dsp:sp modelId="{731E91E2-42C6-437F-BA00-964CCBF2643B}">
      <dsp:nvSpPr>
        <dsp:cNvPr id="0" name=""/>
        <dsp:cNvSpPr/>
      </dsp:nvSpPr>
      <dsp:spPr>
        <a:xfrm>
          <a:off x="3173452" y="1255430"/>
          <a:ext cx="1305915" cy="1305915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Step 2 Title</a:t>
          </a:r>
        </a:p>
      </dsp:txBody>
      <dsp:txXfrm>
        <a:off x="3364699" y="1446677"/>
        <a:ext cx="923421" cy="923421"/>
      </dsp:txXfrm>
    </dsp:sp>
    <dsp:sp modelId="{FB2199B6-388E-4F6F-B6B2-327C700FE261}">
      <dsp:nvSpPr>
        <dsp:cNvPr id="0" name=""/>
        <dsp:cNvSpPr/>
      </dsp:nvSpPr>
      <dsp:spPr>
        <a:xfrm rot="6480000">
          <a:off x="3352876" y="2611161"/>
          <a:ext cx="347172" cy="440746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 rot="10800000">
        <a:off x="3421044" y="2649783"/>
        <a:ext cx="243020" cy="264448"/>
      </dsp:txXfrm>
    </dsp:sp>
    <dsp:sp modelId="{D6FA10C2-853E-453C-9874-757A3702FE4F}">
      <dsp:nvSpPr>
        <dsp:cNvPr id="0" name=""/>
        <dsp:cNvSpPr/>
      </dsp:nvSpPr>
      <dsp:spPr>
        <a:xfrm>
          <a:off x="2567483" y="3120412"/>
          <a:ext cx="1305915" cy="1305915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Step 3 Title</a:t>
          </a:r>
        </a:p>
      </dsp:txBody>
      <dsp:txXfrm>
        <a:off x="2758730" y="3311659"/>
        <a:ext cx="923421" cy="923421"/>
      </dsp:txXfrm>
    </dsp:sp>
    <dsp:sp modelId="{A474AD37-CA7D-402C-AD94-AEEA933A97AD}">
      <dsp:nvSpPr>
        <dsp:cNvPr id="0" name=""/>
        <dsp:cNvSpPr/>
      </dsp:nvSpPr>
      <dsp:spPr>
        <a:xfrm rot="10800000">
          <a:off x="2076202" y="3552996"/>
          <a:ext cx="347172" cy="440746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 rot="10800000">
        <a:off x="2180354" y="3641145"/>
        <a:ext cx="243020" cy="264448"/>
      </dsp:txXfrm>
    </dsp:sp>
    <dsp:sp modelId="{B5C0A546-4A34-4B8E-BF33-5866D63CB48B}">
      <dsp:nvSpPr>
        <dsp:cNvPr id="0" name=""/>
        <dsp:cNvSpPr/>
      </dsp:nvSpPr>
      <dsp:spPr>
        <a:xfrm>
          <a:off x="606525" y="3120412"/>
          <a:ext cx="1305915" cy="1305915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Step 4 Title</a:t>
          </a:r>
        </a:p>
      </dsp:txBody>
      <dsp:txXfrm>
        <a:off x="797772" y="3311659"/>
        <a:ext cx="923421" cy="923421"/>
      </dsp:txXfrm>
    </dsp:sp>
    <dsp:sp modelId="{69E4597E-325F-40E6-8834-50FF816777D8}">
      <dsp:nvSpPr>
        <dsp:cNvPr id="0" name=""/>
        <dsp:cNvSpPr/>
      </dsp:nvSpPr>
      <dsp:spPr>
        <a:xfrm rot="15120000">
          <a:off x="785949" y="2629850"/>
          <a:ext cx="347172" cy="440746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 rot="10800000">
        <a:off x="854117" y="2767526"/>
        <a:ext cx="243020" cy="264448"/>
      </dsp:txXfrm>
    </dsp:sp>
    <dsp:sp modelId="{2718F14A-7E5B-40FB-AE5D-9FE1D47D646A}">
      <dsp:nvSpPr>
        <dsp:cNvPr id="0" name=""/>
        <dsp:cNvSpPr/>
      </dsp:nvSpPr>
      <dsp:spPr>
        <a:xfrm>
          <a:off x="556" y="1255430"/>
          <a:ext cx="1305915" cy="1305915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Step 5 Title</a:t>
          </a:r>
        </a:p>
      </dsp:txBody>
      <dsp:txXfrm>
        <a:off x="191803" y="1446677"/>
        <a:ext cx="923421" cy="923421"/>
      </dsp:txXfrm>
    </dsp:sp>
    <dsp:sp modelId="{D3AFCD88-DED7-48DF-9104-6BAA8703AAC1}">
      <dsp:nvSpPr>
        <dsp:cNvPr id="0" name=""/>
        <dsp:cNvSpPr/>
      </dsp:nvSpPr>
      <dsp:spPr>
        <a:xfrm rot="19440000">
          <a:off x="1265203" y="1117479"/>
          <a:ext cx="347172" cy="440746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>
        <a:off x="1275149" y="1236238"/>
        <a:ext cx="243020" cy="26444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16D341-6D40-498C-B355-1A6B10FB4029}" type="datetimeFigureOut">
              <a:rPr lang="en-US"/>
              <a:t>4/18/2019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386A95-D0A4-44B9-98DA-3665758D826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69847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5E7497-3723-4859-BCC5-41DA474F1359}" type="datetimeFigureOut">
              <a:rPr lang="en-US"/>
              <a:t>4/18/2019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3821A9-1C31-4760-BDBC-9A0BA471B1B7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221613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NOTE: To replace a picture, just select and delete it. Then use the Insert Picture icon to replace it with one of your own!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C3821A9-1C31-4760-BDBC-9A0BA471B1B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0229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3821A9-1C31-4760-BDBC-9A0BA471B1B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2821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https://health.gov/dietaryguidelines/2015/guidelines/appendix-7/</a:t>
            </a:r>
          </a:p>
          <a:p>
            <a:r>
              <a:rPr lang="en-US"/>
              <a:t>https://www.ncbi.nlm.nih.gov/pmc/articles/PMC5084025/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3821A9-1C31-4760-BDBC-9A0BA471B1B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26557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i="1"/>
              <a:t>We allow n to be integer instead of binary here as we would like to consider eating one food twice a day</a:t>
            </a:r>
            <a:r>
              <a:rPr lang="en-US" altLang="zh-CN" sz="1200" i="1"/>
              <a:t>.</a:t>
            </a:r>
            <a:r>
              <a:rPr lang="en-US" sz="1200" i="1"/>
              <a:t> </a:t>
            </a:r>
            <a:r>
              <a:rPr lang="en-US" sz="1200"/>
              <a:t> </a:t>
            </a:r>
            <a:endParaRPr lang="en-US" sz="1200">
              <a:latin typeface="Cambria Math" panose="02040503050406030204" pitchFamily="18" charset="0"/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3821A9-1C31-4760-BDBC-9A0BA471B1B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9695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3821A9-1C31-4760-BDBC-9A0BA471B1B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3468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3821A9-1C31-4760-BDBC-9A0BA471B1B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4329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Calibri"/>
                <a:cs typeface="Calibri"/>
              </a:rPr>
              <a:t>Coke has a bit high calories – hence only 1 drink in this day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3821A9-1C31-4760-BDBC-9A0BA471B1B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134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3821A9-1C31-4760-BDBC-9A0BA471B1B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26149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3821A9-1C31-4760-BDBC-9A0BA471B1B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8661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3821A9-1C31-4760-BDBC-9A0BA471B1B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0235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2412" y="1643064"/>
            <a:ext cx="9144002" cy="2928936"/>
          </a:xfrm>
        </p:spPr>
        <p:txBody>
          <a:bodyPr>
            <a:noAutofit/>
          </a:bodyPr>
          <a:lstStyle>
            <a:lvl1pPr algn="ctr">
              <a:lnSpc>
                <a:spcPct val="80000"/>
              </a:lnSpc>
              <a:defRPr sz="6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2413" y="4572000"/>
            <a:ext cx="9144000" cy="1066799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24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3D76A-AFCE-4D96-B917-CBEF96F7D1EB}" type="datetimeFigureOut">
              <a:rPr lang="en-US"/>
              <a:t>4/18/2019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A965E-3C11-4F28-82DC-E30D63FAC43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925944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3D76A-AFCE-4D96-B917-CBEF96F7D1EB}" type="datetimeFigureOut">
              <a:rPr lang="en-US"/>
              <a:t>4/18/2019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A965E-3C11-4F28-82DC-E30D63FAC43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432500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23212" y="1462088"/>
            <a:ext cx="3124201" cy="1966912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685800"/>
            <a:ext cx="6477000" cy="5486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23211" y="3429000"/>
            <a:ext cx="3124201" cy="18288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3D76A-AFCE-4D96-B917-CBEF96F7D1EB}" type="datetimeFigureOut">
              <a:rPr lang="en-US"/>
              <a:t>4/18/2019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A965E-3C11-4F28-82DC-E30D63FAC43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063928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 bwMode="gray">
          <a:xfrm rot="120000">
            <a:off x="654916" y="532501"/>
            <a:ext cx="6103614" cy="5715899"/>
          </a:xfrm>
          <a:prstGeom prst="rect">
            <a:avLst/>
          </a:prstGeom>
          <a:solidFill>
            <a:schemeClr val="bg1"/>
          </a:solidFill>
          <a:ln w="190500">
            <a:noFill/>
            <a:miter lim="800000"/>
          </a:ln>
          <a:effectLst>
            <a:outerShdw blurRad="88900" algn="ctr" rotWithShape="0">
              <a:schemeClr val="accent1">
                <a:lumMod val="50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Rectangle 9"/>
          <p:cNvSpPr/>
          <p:nvPr/>
        </p:nvSpPr>
        <p:spPr bwMode="gray">
          <a:xfrm>
            <a:off x="7313612" y="0"/>
            <a:ext cx="4191002" cy="6858000"/>
          </a:xfrm>
          <a:prstGeom prst="rect">
            <a:avLst/>
          </a:prstGeom>
          <a:solidFill>
            <a:schemeClr val="bg1"/>
          </a:solidFill>
          <a:ln w="152400">
            <a:noFill/>
            <a:miter lim="800000"/>
          </a:ln>
          <a:effectLst>
            <a:outerShdw blurRad="88900" sx="101000" sy="101000" algn="ctr" rotWithShape="0">
              <a:schemeClr val="accent1">
                <a:lumMod val="50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cxnSp>
        <p:nvCxnSpPr>
          <p:cNvPr id="11" name="Straight Connector 10"/>
          <p:cNvCxnSpPr/>
          <p:nvPr/>
        </p:nvCxnSpPr>
        <p:spPr>
          <a:xfrm>
            <a:off x="7466012" y="0"/>
            <a:ext cx="0" cy="6858000"/>
          </a:xfrm>
          <a:prstGeom prst="line">
            <a:avLst/>
          </a:prstGeom>
          <a:noFill/>
          <a:ln w="19050">
            <a:solidFill>
              <a:schemeClr val="accent3">
                <a:lumMod val="50000"/>
                <a:alpha val="15000"/>
              </a:schemeClr>
            </a:solidFill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11352212" y="0"/>
            <a:ext cx="0" cy="6858000"/>
          </a:xfrm>
          <a:prstGeom prst="line">
            <a:avLst/>
          </a:prstGeom>
          <a:noFill/>
          <a:ln w="19050">
            <a:solidFill>
              <a:schemeClr val="accent3">
                <a:lumMod val="50000"/>
                <a:alpha val="15000"/>
              </a:schemeClr>
            </a:solidFill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23212" y="1643063"/>
            <a:ext cx="3124201" cy="277653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 bwMode="gray">
          <a:xfrm>
            <a:off x="745586" y="609600"/>
            <a:ext cx="5914664" cy="5562600"/>
          </a:xfrm>
          <a:solidFill>
            <a:srgbClr val="FFFFFF">
              <a:shade val="85000"/>
            </a:srgbClr>
          </a:solidFill>
          <a:ln w="152400" cap="flat" cmpd="sng">
            <a:solidFill>
              <a:srgbClr val="FFFFFF"/>
            </a:solidFill>
            <a:miter lim="800000"/>
          </a:ln>
          <a:effectLst>
            <a:outerShdw blurRad="88900" sx="101000" sy="101000" algn="tl" rotWithShape="0">
              <a:schemeClr val="accent1">
                <a:lumMod val="50000"/>
                <a:alpha val="15000"/>
              </a:scheme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prstMaterial="matte">
            <a:bevelT w="25400" h="19050"/>
            <a:contourClr>
              <a:srgbClr val="FFFFFF"/>
            </a:contourClr>
          </a:sp3d>
        </p:spPr>
        <p:txBody>
          <a:bodyPr tIns="45720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23212" y="4423913"/>
            <a:ext cx="3124201" cy="1748287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t>Click to edit Master text styles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3D76A-AFCE-4D96-B917-CBEF96F7D1EB}" type="datetimeFigureOut">
              <a:rPr lang="en-US"/>
              <a:pPr/>
              <a:t>4/18/2019</a:t>
            </a:fld>
            <a:endParaRPr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A965E-3C11-4F28-82DC-E30D63FAC43C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554734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3D76A-AFCE-4D96-B917-CBEF96F7D1EB}" type="datetimeFigureOut">
              <a:rPr lang="en-US"/>
              <a:t>4/18/2019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A965E-3C11-4F28-82DC-E30D63FAC43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348751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18612" y="685801"/>
            <a:ext cx="1828801" cy="5486400"/>
          </a:xfrm>
        </p:spPr>
        <p:txBody>
          <a:bodyPr vert="eaVert"/>
          <a:lstStyle/>
          <a:p>
            <a:r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3" y="685800"/>
            <a:ext cx="7924799" cy="5486400"/>
          </a:xfrm>
        </p:spPr>
        <p:txBody>
          <a:bodyPr vert="eaVert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3D76A-AFCE-4D96-B917-CBEF96F7D1EB}" type="datetimeFigureOut">
              <a:rPr lang="en-US"/>
              <a:t>4/18/2019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A965E-3C11-4F28-82DC-E30D63FAC43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132276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with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gray">
          <a:xfrm rot="120000">
            <a:off x="4600738" y="740343"/>
            <a:ext cx="2947013" cy="3684469"/>
          </a:xfrm>
          <a:prstGeom prst="rect">
            <a:avLst/>
          </a:prstGeom>
          <a:solidFill>
            <a:schemeClr val="bg1"/>
          </a:solidFill>
          <a:ln w="190500">
            <a:noFill/>
            <a:miter lim="800000"/>
          </a:ln>
          <a:effectLst>
            <a:outerShdw blurRad="88900" sx="101000" sy="101000" algn="ctr" rotWithShape="0">
              <a:schemeClr val="accent1">
                <a:lumMod val="50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 bwMode="gray">
          <a:xfrm rot="185582">
            <a:off x="1414576" y="762623"/>
            <a:ext cx="2947013" cy="3684469"/>
          </a:xfrm>
          <a:prstGeom prst="rect">
            <a:avLst/>
          </a:prstGeom>
          <a:solidFill>
            <a:schemeClr val="bg1"/>
          </a:solidFill>
          <a:ln w="190500">
            <a:noFill/>
            <a:miter lim="800000"/>
          </a:ln>
          <a:effectLst>
            <a:outerShdw blurRad="88900" sx="101000" sy="101000" algn="ctr" rotWithShape="0">
              <a:schemeClr val="accent1">
                <a:lumMod val="50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Rectangle 8"/>
          <p:cNvSpPr/>
          <p:nvPr/>
        </p:nvSpPr>
        <p:spPr bwMode="gray">
          <a:xfrm rot="21480000">
            <a:off x="7775260" y="727477"/>
            <a:ext cx="2947013" cy="3684469"/>
          </a:xfrm>
          <a:prstGeom prst="rect">
            <a:avLst/>
          </a:prstGeom>
          <a:solidFill>
            <a:schemeClr val="bg1"/>
          </a:solidFill>
          <a:ln w="190500">
            <a:noFill/>
            <a:miter lim="800000"/>
          </a:ln>
          <a:effectLst>
            <a:outerShdw blurRad="88900" sx="101000" sy="101000" algn="ctr" rotWithShape="0">
              <a:schemeClr val="accent1">
                <a:lumMod val="50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3D76A-AFCE-4D96-B917-CBEF96F7D1EB}" type="datetimeFigureOut">
              <a:rPr lang="en-US"/>
              <a:t>4/18/2019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A965E-3C11-4F28-82DC-E30D63FAC43C}" type="slidenum">
              <a:rPr/>
              <a:t>‹#›</a:t>
            </a:fld>
            <a:endParaRPr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/>
          </p:nvPr>
        </p:nvSpPr>
        <p:spPr bwMode="gray">
          <a:xfrm>
            <a:off x="1634550" y="917753"/>
            <a:ext cx="2592388" cy="3314700"/>
          </a:xfrm>
          <a:solidFill>
            <a:schemeClr val="bg1">
              <a:lumMod val="95000"/>
            </a:schemeClr>
          </a:solidFill>
          <a:ln w="152400">
            <a:solidFill>
              <a:schemeClr val="bg1"/>
            </a:solidFill>
            <a:miter lim="800000"/>
          </a:ln>
          <a:effectLst>
            <a:outerShdw blurRad="88900" sx="101000" sy="101000" algn="tl" rotWithShape="0">
              <a:schemeClr val="accent1">
                <a:lumMod val="50000"/>
                <a:alpha val="15000"/>
              </a:schemeClr>
            </a:outerShdw>
          </a:effectLst>
        </p:spPr>
        <p:txBody>
          <a:bodyPr tIns="457200"/>
          <a:lstStyle>
            <a:lvl1pPr marL="45720" indent="0" algn="ctr">
              <a:buNone/>
              <a:defRPr/>
            </a:lvl1pPr>
          </a:lstStyle>
          <a:p>
            <a:endParaRPr/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4"/>
          </p:nvPr>
        </p:nvSpPr>
        <p:spPr bwMode="gray">
          <a:xfrm>
            <a:off x="4787507" y="917753"/>
            <a:ext cx="2592388" cy="3314700"/>
          </a:xfrm>
          <a:solidFill>
            <a:schemeClr val="bg1">
              <a:lumMod val="95000"/>
            </a:schemeClr>
          </a:solidFill>
          <a:ln w="152400">
            <a:solidFill>
              <a:schemeClr val="bg1"/>
            </a:solidFill>
            <a:miter lim="800000"/>
          </a:ln>
          <a:effectLst>
            <a:outerShdw blurRad="88900" sx="101000" sy="101000" algn="tl" rotWithShape="0">
              <a:schemeClr val="accent1">
                <a:lumMod val="50000"/>
                <a:alpha val="15000"/>
              </a:schemeClr>
            </a:outerShdw>
          </a:effectLst>
        </p:spPr>
        <p:txBody>
          <a:bodyPr tIns="457200"/>
          <a:lstStyle>
            <a:lvl1pPr marL="45720" indent="0" algn="ctr">
              <a:buNone/>
              <a:defRPr/>
            </a:lvl1pPr>
          </a:lstStyle>
          <a:p>
            <a:endParaRPr/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5"/>
          </p:nvPr>
        </p:nvSpPr>
        <p:spPr bwMode="gray">
          <a:xfrm>
            <a:off x="7940463" y="917753"/>
            <a:ext cx="2592388" cy="3314701"/>
          </a:xfrm>
          <a:solidFill>
            <a:schemeClr val="bg1">
              <a:lumMod val="95000"/>
            </a:schemeClr>
          </a:solidFill>
          <a:ln w="152400">
            <a:solidFill>
              <a:schemeClr val="bg1"/>
            </a:solidFill>
            <a:miter lim="800000"/>
          </a:ln>
          <a:effectLst>
            <a:outerShdw blurRad="88900" sx="101000" sy="101000" algn="tl" rotWithShape="0">
              <a:schemeClr val="accent1">
                <a:lumMod val="50000"/>
                <a:alpha val="15000"/>
              </a:schemeClr>
            </a:outerShdw>
          </a:effectLst>
        </p:spPr>
        <p:txBody>
          <a:bodyPr tIns="457200"/>
          <a:lstStyle>
            <a:lvl1pPr marL="45720" indent="0" algn="ctr">
              <a:buNone/>
              <a:defRPr/>
            </a:lvl1pPr>
          </a:lstStyle>
          <a:p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2413" y="5791200"/>
            <a:ext cx="9144000" cy="457200"/>
          </a:xfrm>
        </p:spPr>
        <p:txBody>
          <a:bodyPr wrap="square">
            <a:normAutofit/>
          </a:bodyPr>
          <a:lstStyle>
            <a:lvl1pPr marL="0" indent="0" algn="ctr">
              <a:spcBef>
                <a:spcPts val="0"/>
              </a:spcBef>
              <a:buNone/>
              <a:defRPr sz="24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t>Click to edit Master subtitle style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2412" y="4843464"/>
            <a:ext cx="9144002" cy="947736"/>
          </a:xfrm>
        </p:spPr>
        <p:txBody>
          <a:bodyPr>
            <a:normAutofit/>
          </a:bodyPr>
          <a:lstStyle>
            <a:lvl1pPr algn="ctr">
              <a:lnSpc>
                <a:spcPct val="80000"/>
              </a:lnSpc>
              <a:defRPr sz="6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110031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lternate Title Slide with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3D76A-AFCE-4D96-B917-CBEF96F7D1EB}" type="datetimeFigureOut">
              <a:rPr lang="en-US"/>
              <a:t>4/18/2019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A965E-3C11-4F28-82DC-E30D63FAC43C}" type="slidenum">
              <a:rPr/>
              <a:t>‹#›</a:t>
            </a:fld>
            <a:endParaRPr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1853090" y="685800"/>
            <a:ext cx="2743200" cy="3913632"/>
          </a:xfrm>
          <a:solidFill>
            <a:schemeClr val="bg1">
              <a:lumMod val="95000"/>
            </a:schemeClr>
          </a:solidFill>
          <a:ln w="127000">
            <a:noFill/>
            <a:miter lim="800000"/>
          </a:ln>
          <a:effectLst>
            <a:outerShdw blurRad="88900" sx="101000" sy="101000" algn="ctr" rotWithShape="0">
              <a:schemeClr val="accent1">
                <a:lumMod val="50000"/>
                <a:alpha val="15000"/>
              </a:schemeClr>
            </a:outerShdw>
          </a:effectLst>
        </p:spPr>
        <p:txBody>
          <a:bodyPr tIns="457200"/>
          <a:lstStyle>
            <a:lvl1pPr marL="0" indent="0" algn="ctr">
              <a:buNone/>
              <a:defRPr/>
            </a:lvl1pPr>
          </a:lstStyle>
          <a:p>
            <a:endParaRPr/>
          </a:p>
        </p:txBody>
      </p:sp>
      <p:sp>
        <p:nvSpPr>
          <p:cNvPr id="12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4722812" y="685800"/>
            <a:ext cx="2743200" cy="3913632"/>
          </a:xfrm>
          <a:solidFill>
            <a:schemeClr val="bg1">
              <a:lumMod val="95000"/>
            </a:schemeClr>
          </a:solidFill>
          <a:ln w="127000">
            <a:noFill/>
            <a:miter lim="800000"/>
          </a:ln>
          <a:effectLst>
            <a:outerShdw blurRad="88900" sx="101000" sy="101000" algn="ctr" rotWithShape="0">
              <a:schemeClr val="accent1">
                <a:lumMod val="50000"/>
                <a:alpha val="15000"/>
              </a:schemeClr>
            </a:outerShdw>
          </a:effectLst>
        </p:spPr>
        <p:txBody>
          <a:bodyPr vert="horz" lIns="91440" tIns="457200" rIns="91440" bIns="45720" rtlCol="0">
            <a:normAutofit/>
          </a:bodyPr>
          <a:lstStyle>
            <a:lvl1pPr marL="0" indent="-228600" algn="ctr">
              <a:buNone/>
              <a:defRPr/>
            </a:lvl1pPr>
          </a:lstStyle>
          <a:p>
            <a:pPr marL="45720" lvl="0" indent="0" algn="ctr"/>
            <a:endParaRPr/>
          </a:p>
        </p:txBody>
      </p:sp>
      <p:sp>
        <p:nvSpPr>
          <p:cNvPr id="13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7592534" y="685800"/>
            <a:ext cx="2743200" cy="3913632"/>
          </a:xfrm>
          <a:solidFill>
            <a:schemeClr val="bg1">
              <a:lumMod val="95000"/>
            </a:schemeClr>
          </a:solidFill>
          <a:ln w="127000">
            <a:noFill/>
            <a:miter lim="800000"/>
          </a:ln>
          <a:effectLst>
            <a:outerShdw blurRad="88900" sx="101000" sy="101000" algn="ctr" rotWithShape="0">
              <a:schemeClr val="accent1">
                <a:lumMod val="50000"/>
                <a:alpha val="15000"/>
              </a:schemeClr>
            </a:outerShdw>
          </a:effectLst>
        </p:spPr>
        <p:txBody>
          <a:bodyPr vert="horz" lIns="91440" tIns="457200" rIns="91440" bIns="45720" rtlCol="0">
            <a:normAutofit/>
          </a:bodyPr>
          <a:lstStyle>
            <a:lvl1pPr marL="0" indent="-228600" algn="ctr">
              <a:buNone/>
              <a:defRPr/>
            </a:lvl1pPr>
          </a:lstStyle>
          <a:p>
            <a:pPr marL="45720" lvl="0" indent="0" algn="ctr"/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2413" y="5791200"/>
            <a:ext cx="9144000" cy="457200"/>
          </a:xfrm>
        </p:spPr>
        <p:txBody>
          <a:bodyPr wrap="square">
            <a:normAutofit/>
          </a:bodyPr>
          <a:lstStyle>
            <a:lvl1pPr marL="0" indent="0" algn="ctr">
              <a:spcBef>
                <a:spcPts val="0"/>
              </a:spcBef>
              <a:buNone/>
              <a:defRPr sz="24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t>Click to edit Master subtitle style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2413" y="4843464"/>
            <a:ext cx="9144002" cy="947736"/>
          </a:xfrm>
        </p:spPr>
        <p:txBody>
          <a:bodyPr>
            <a:normAutofit/>
          </a:bodyPr>
          <a:lstStyle>
            <a:lvl1pPr algn="ctr">
              <a:lnSpc>
                <a:spcPct val="80000"/>
              </a:lnSpc>
              <a:defRPr sz="6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426073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3D76A-AFCE-4D96-B917-CBEF96F7D1EB}" type="datetimeFigureOut">
              <a:rPr lang="en-US"/>
              <a:t>4/18/2019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A965E-3C11-4F28-82DC-E30D63FAC43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718887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ontent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 bwMode="gray">
          <a:xfrm>
            <a:off x="2159492" y="0"/>
            <a:ext cx="9345120" cy="68580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52400">
            <a:noFill/>
            <a:miter lim="800000"/>
          </a:ln>
          <a:effectLst>
            <a:outerShdw blurRad="88900" sx="101000" sy="101000" algn="ctr" rotWithShape="0">
              <a:schemeClr val="accent1">
                <a:lumMod val="50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cxnSp>
        <p:nvCxnSpPr>
          <p:cNvPr id="8" name="Straight Connector 7"/>
          <p:cNvCxnSpPr/>
          <p:nvPr/>
        </p:nvCxnSpPr>
        <p:spPr>
          <a:xfrm>
            <a:off x="2309812" y="0"/>
            <a:ext cx="0" cy="6858000"/>
          </a:xfrm>
          <a:prstGeom prst="line">
            <a:avLst/>
          </a:prstGeom>
          <a:noFill/>
          <a:ln w="19050">
            <a:solidFill>
              <a:schemeClr val="accent3">
                <a:lumMod val="50000"/>
                <a:alpha val="15000"/>
              </a:schemeClr>
            </a:solidFill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11352212" y="0"/>
            <a:ext cx="0" cy="6858000"/>
          </a:xfrm>
          <a:prstGeom prst="line">
            <a:avLst/>
          </a:prstGeom>
          <a:noFill/>
          <a:ln w="19050">
            <a:solidFill>
              <a:schemeClr val="accent3">
                <a:lumMod val="50000"/>
                <a:alpha val="15000"/>
              </a:schemeClr>
            </a:solidFill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95612" y="319088"/>
            <a:ext cx="7670802" cy="1143000"/>
          </a:xfrm>
        </p:spPr>
        <p:txBody>
          <a:bodyPr/>
          <a:lstStyle/>
          <a:p>
            <a: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95612" y="1643063"/>
            <a:ext cx="7670802" cy="4529137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3D76A-AFCE-4D96-B917-CBEF96F7D1EB}" type="datetimeFigureOut">
              <a:rPr lang="en-US"/>
              <a:t>4/18/2019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A965E-3C11-4F28-82DC-E30D63FAC43C}" type="slidenum">
              <a:rPr/>
              <a:t>‹#›</a:t>
            </a:fld>
            <a:endParaRPr/>
          </a:p>
        </p:txBody>
      </p:sp>
      <p:sp>
        <p:nvSpPr>
          <p:cNvPr id="12" name="Rectangle 11"/>
          <p:cNvSpPr/>
          <p:nvPr/>
        </p:nvSpPr>
        <p:spPr bwMode="gray">
          <a:xfrm rot="21379692">
            <a:off x="322262" y="211183"/>
            <a:ext cx="1542449" cy="2051702"/>
          </a:xfrm>
          <a:prstGeom prst="rect">
            <a:avLst/>
          </a:prstGeom>
          <a:solidFill>
            <a:schemeClr val="bg1"/>
          </a:solidFill>
          <a:ln w="190500">
            <a:noFill/>
            <a:miter lim="800000"/>
          </a:ln>
          <a:effectLst>
            <a:outerShdw blurRad="635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3"/>
          </p:nvPr>
        </p:nvSpPr>
        <p:spPr bwMode="gray">
          <a:xfrm rot="180000">
            <a:off x="357415" y="280969"/>
            <a:ext cx="1446157" cy="1965874"/>
          </a:xfrm>
          <a:solidFill>
            <a:schemeClr val="bg1">
              <a:lumMod val="95000"/>
            </a:schemeClr>
          </a:solidFill>
          <a:ln w="76200">
            <a:solidFill>
              <a:schemeClr val="bg1"/>
            </a:solidFill>
            <a:miter lim="800000"/>
          </a:ln>
          <a:effectLst>
            <a:outerShdw blurRad="63500" algn="ctr" rotWithShape="0">
              <a:prstClr val="black">
                <a:alpha val="20000"/>
              </a:prstClr>
            </a:outerShdw>
          </a:effectLst>
        </p:spPr>
        <p:txBody>
          <a:bodyPr tIns="182880">
            <a:normAutofit/>
          </a:bodyPr>
          <a:lstStyle>
            <a:lvl1pPr marL="45720" indent="0" algn="ctr">
              <a:buNone/>
              <a:defRPr sz="1600"/>
            </a:lvl1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65952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1643064"/>
            <a:ext cx="9144002" cy="2928936"/>
          </a:xfrm>
        </p:spPr>
        <p:txBody>
          <a:bodyPr anchor="b">
            <a:normAutofit/>
          </a:bodyPr>
          <a:lstStyle>
            <a:lvl1pPr algn="ctr">
              <a:lnSpc>
                <a:spcPct val="80000"/>
              </a:lnSpc>
              <a:defRPr sz="6600" b="0" cap="none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4572000"/>
            <a:ext cx="9144000" cy="1066799"/>
          </a:xfrm>
        </p:spPr>
        <p:txBody>
          <a:bodyPr anchor="t">
            <a:normAutofit/>
          </a:bodyPr>
          <a:lstStyle>
            <a:lvl1pPr marL="0" indent="0" algn="ctr">
              <a:spcBef>
                <a:spcPts val="0"/>
              </a:spcBef>
              <a:buNone/>
              <a:defRPr sz="24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3D76A-AFCE-4D96-B917-CBEF96F7D1EB}" type="datetimeFigureOut">
              <a:rPr lang="en-US"/>
              <a:t>4/18/2019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A965E-3C11-4F28-82DC-E30D63FAC43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323386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2412" y="1643063"/>
            <a:ext cx="4480560" cy="452913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5854" y="1643063"/>
            <a:ext cx="4480560" cy="452913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3D76A-AFCE-4D96-B917-CBEF96F7D1EB}" type="datetimeFigureOut">
              <a:rPr lang="en-US"/>
              <a:t>4/18/2019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A965E-3C11-4F28-82DC-E30D63FAC43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062670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4" y="1624372"/>
            <a:ext cx="4480560" cy="737828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414" y="2438400"/>
            <a:ext cx="4480560" cy="3733799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5854" y="1624372"/>
            <a:ext cx="4480560" cy="737828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5854" y="2438400"/>
            <a:ext cx="4480560" cy="3733799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3D76A-AFCE-4D96-B917-CBEF96F7D1EB}" type="datetimeFigureOut">
              <a:rPr lang="en-US"/>
              <a:t>4/18/2019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A965E-3C11-4F28-82DC-E30D63FAC43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244322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3D76A-AFCE-4D96-B917-CBEF96F7D1EB}" type="datetimeFigureOut">
              <a:rPr lang="en-US"/>
              <a:t>4/18/2019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A965E-3C11-4F28-82DC-E30D63FAC43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442944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gray">
          <a:xfrm>
            <a:off x="684211" y="0"/>
            <a:ext cx="10820402" cy="6858000"/>
          </a:xfrm>
          <a:prstGeom prst="rect">
            <a:avLst/>
          </a:prstGeom>
          <a:solidFill>
            <a:schemeClr val="bg1"/>
          </a:solidFill>
          <a:ln w="152400">
            <a:noFill/>
            <a:miter lim="800000"/>
          </a:ln>
          <a:effectLst>
            <a:outerShdw blurRad="88900" sx="101000" sy="101000" algn="ctr" rotWithShape="0">
              <a:schemeClr val="accent1">
                <a:lumMod val="50000"/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cxnSp>
        <p:nvCxnSpPr>
          <p:cNvPr id="8" name="Straight Connector 7"/>
          <p:cNvCxnSpPr/>
          <p:nvPr/>
        </p:nvCxnSpPr>
        <p:spPr>
          <a:xfrm>
            <a:off x="836612" y="0"/>
            <a:ext cx="0" cy="6858000"/>
          </a:xfrm>
          <a:prstGeom prst="line">
            <a:avLst/>
          </a:prstGeom>
          <a:noFill/>
          <a:ln w="19050">
            <a:solidFill>
              <a:schemeClr val="accent3">
                <a:lumMod val="50000"/>
                <a:alpha val="15000"/>
              </a:schemeClr>
            </a:solidFill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11352212" y="0"/>
            <a:ext cx="0" cy="6858000"/>
          </a:xfrm>
          <a:prstGeom prst="line">
            <a:avLst/>
          </a:prstGeom>
          <a:noFill/>
          <a:ln w="19050">
            <a:solidFill>
              <a:schemeClr val="accent3">
                <a:lumMod val="50000"/>
                <a:alpha val="15000"/>
              </a:schemeClr>
            </a:solidFill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2414" y="319088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4" y="1643063"/>
            <a:ext cx="9144000" cy="452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456612" y="6400801"/>
            <a:ext cx="1167659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A753D76A-AFCE-4D96-B917-CBEF96F7D1EB}" type="datetimeFigureOut">
              <a:rPr lang="en-US"/>
              <a:pPr/>
              <a:t>4/18/2019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07885" y="6400801"/>
            <a:ext cx="6796327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752012" y="6400801"/>
            <a:ext cx="914402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F25A965E-3C11-4F28-82DC-E30D63FAC43C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478398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62" r:id="rId3"/>
    <p:sldLayoutId id="2147483650" r:id="rId4"/>
    <p:sldLayoutId id="214748366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3600" kern="120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tx1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9436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1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74520" indent="-228600" algn="l" defTabSz="914400" rtl="0" eaLnBrk="1" latinLnBrk="0" hangingPunct="1">
        <a:lnSpc>
          <a:spcPct val="90000"/>
        </a:lnSpc>
        <a:spcBef>
          <a:spcPts val="800"/>
        </a:spcBef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194560" indent="-228600" algn="l" defTabSz="914400" rtl="0" eaLnBrk="1" latinLnBrk="0" hangingPunct="1">
        <a:lnSpc>
          <a:spcPct val="90000"/>
        </a:lnSpc>
        <a:spcBef>
          <a:spcPts val="800"/>
        </a:spcBef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14600" indent="-228600" algn="l" defTabSz="914400" rtl="0" eaLnBrk="1" latinLnBrk="0" hangingPunct="1">
        <a:lnSpc>
          <a:spcPct val="90000"/>
        </a:lnSpc>
        <a:spcBef>
          <a:spcPts val="800"/>
        </a:spcBef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834640" indent="-228600" algn="l" defTabSz="914400" rtl="0" eaLnBrk="1" latinLnBrk="0" hangingPunct="1">
        <a:lnSpc>
          <a:spcPct val="90000"/>
        </a:lnSpc>
        <a:spcBef>
          <a:spcPts val="800"/>
        </a:spcBef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39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2.jpeg"/><Relationship Id="rId7" Type="http://schemas.openxmlformats.org/officeDocument/2006/relationships/image" Target="../media/image25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9.png"/><Relationship Id="rId11" Type="http://schemas.openxmlformats.org/officeDocument/2006/relationships/image" Target="../media/image28.png"/><Relationship Id="rId5" Type="http://schemas.openxmlformats.org/officeDocument/2006/relationships/image" Target="../media/image24.png"/><Relationship Id="rId10" Type="http://schemas.openxmlformats.org/officeDocument/2006/relationships/image" Target="../media/image27.jpeg"/><Relationship Id="rId4" Type="http://schemas.openxmlformats.org/officeDocument/2006/relationships/image" Target="../media/image23.jpeg"/><Relationship Id="rId9" Type="http://schemas.microsoft.com/office/2007/relationships/hdphoto" Target="../media/hdphoto1.wdp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0.jpeg"/><Relationship Id="rId7" Type="http://schemas.openxmlformats.org/officeDocument/2006/relationships/image" Target="../media/image33.jpeg"/><Relationship Id="rId12" Type="http://schemas.microsoft.com/office/2007/relationships/hdphoto" Target="../media/hdphoto4.wdp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0.xml"/><Relationship Id="rId6" Type="http://schemas.microsoft.com/office/2007/relationships/hdphoto" Target="../media/hdphoto2.wdp"/><Relationship Id="rId11" Type="http://schemas.openxmlformats.org/officeDocument/2006/relationships/image" Target="../media/image36.png"/><Relationship Id="rId5" Type="http://schemas.openxmlformats.org/officeDocument/2006/relationships/image" Target="../media/image32.png"/><Relationship Id="rId10" Type="http://schemas.openxmlformats.org/officeDocument/2006/relationships/image" Target="../media/image35.jpeg"/><Relationship Id="rId4" Type="http://schemas.openxmlformats.org/officeDocument/2006/relationships/image" Target="../media/image31.jpeg"/><Relationship Id="rId9" Type="http://schemas.microsoft.com/office/2007/relationships/hdphoto" Target="../media/hdphoto3.wdp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Relationship Id="rId9" Type="http://schemas.openxmlformats.org/officeDocument/2006/relationships/image" Target="../media/image57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Basket filled with apples" title="Sample Food Picture"/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634550" y="917753"/>
            <a:ext cx="2592388" cy="3314700"/>
          </a:xfrm>
        </p:spPr>
      </p:pic>
      <p:pic>
        <p:nvPicPr>
          <p:cNvPr id="8" name="Picture Placeholder 7" descr="Closeup of cinnamon sticks and apples beside stack of plates and forks on table" title="Sample Food Picture"/>
          <p:cNvPicPr>
            <a:picLocks noGrp="1" noChangeAspect="1"/>
          </p:cNvPicPr>
          <p:nvPr>
            <p:ph type="pic" sz="quarter" idx="14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9" name="Picture Placeholder 8" descr="Slice of apple pie on plate" title="Sample Food Picture"/>
          <p:cNvPicPr>
            <a:picLocks noGrp="1" noChangeAspect="1"/>
          </p:cNvPicPr>
          <p:nvPr>
            <p:ph type="pic" sz="quarter" idx="15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255409" y="297454"/>
            <a:ext cx="9144000" cy="457200"/>
          </a:xfrm>
        </p:spPr>
        <p:txBody>
          <a:bodyPr vert="horz" wrap="square" lIns="91440" tIns="45720" rIns="91440" bIns="45720" rtlCol="0" anchor="t">
            <a:normAutofit/>
          </a:bodyPr>
          <a:lstStyle/>
          <a:p>
            <a:r>
              <a:rPr lang="en-US"/>
              <a:t>DSC5101 Final Project Presentation</a:t>
            </a:r>
          </a:p>
        </p:txBody>
      </p:sp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-267004" y="4232453"/>
            <a:ext cx="12188825" cy="912428"/>
          </a:xfrm>
        </p:spPr>
        <p:txBody>
          <a:bodyPr>
            <a:normAutofit/>
          </a:bodyPr>
          <a:lstStyle/>
          <a:p>
            <a:r>
              <a:rPr lang="en-US" sz="4400"/>
              <a:t>Personalized Healthy Diet Planning</a:t>
            </a:r>
            <a:r>
              <a:rPr lang="en-US" sz="6000"/>
              <a:t> 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DBB6AFF2-D778-46DD-A35E-8EAC447750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0359001"/>
              </p:ext>
            </p:extLst>
          </p:nvPr>
        </p:nvGraphicFramePr>
        <p:xfrm>
          <a:off x="1931218" y="5324315"/>
          <a:ext cx="3479800" cy="731520"/>
        </p:xfrm>
        <a:graphic>
          <a:graphicData uri="http://schemas.openxmlformats.org/drawingml/2006/table">
            <a:tbl>
              <a:tblPr/>
              <a:tblGrid>
                <a:gridCol w="1403425">
                  <a:extLst>
                    <a:ext uri="{9D8B030D-6E8A-4147-A177-3AD203B41FA5}">
                      <a16:colId xmlns:a16="http://schemas.microsoft.com/office/drawing/2014/main" val="4261105857"/>
                    </a:ext>
                  </a:extLst>
                </a:gridCol>
                <a:gridCol w="2076375">
                  <a:extLst>
                    <a:ext uri="{9D8B030D-6E8A-4147-A177-3AD203B41FA5}">
                      <a16:colId xmlns:a16="http://schemas.microsoft.com/office/drawing/2014/main" val="1980562732"/>
                    </a:ext>
                  </a:extLst>
                </a:gridCol>
              </a:tblGrid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B10C27"/>
                          </a:solidFill>
                          <a:effectLst/>
                          <a:latin typeface="+mn-lt"/>
                        </a:rPr>
                        <a:t>CAO CHANG</a:t>
                      </a:r>
                    </a:p>
                  </a:txBody>
                  <a:tcPr marL="0" marR="0" marT="0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B10C27"/>
                          </a:solidFill>
                          <a:effectLst/>
                          <a:latin typeface="+mn-lt"/>
                        </a:rPr>
                        <a:t>A0054785U</a:t>
                      </a:r>
                    </a:p>
                  </a:txBody>
                  <a:tcPr marL="0" marR="0" marT="0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94371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B10C27"/>
                          </a:solidFill>
                          <a:effectLst/>
                          <a:latin typeface="+mn-lt"/>
                        </a:rPr>
                        <a:t>HE WENJING</a:t>
                      </a:r>
                    </a:p>
                  </a:txBody>
                  <a:tcPr marL="0" marR="0" marT="0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B10C27"/>
                          </a:solidFill>
                          <a:effectLst/>
                          <a:latin typeface="+mn-lt"/>
                        </a:rPr>
                        <a:t>A0119462E</a:t>
                      </a:r>
                    </a:p>
                  </a:txBody>
                  <a:tcPr marL="0" marR="0" marT="0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18069703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B10C27"/>
                          </a:solidFill>
                          <a:effectLst/>
                          <a:latin typeface="+mn-lt"/>
                        </a:rPr>
                        <a:t>LI LIPING</a:t>
                      </a:r>
                    </a:p>
                  </a:txBody>
                  <a:tcPr marL="0" marR="0" marT="0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B10C27"/>
                          </a:solidFill>
                          <a:effectLst/>
                          <a:latin typeface="+mn-lt"/>
                        </a:rPr>
                        <a:t>A0186040M</a:t>
                      </a:r>
                    </a:p>
                  </a:txBody>
                  <a:tcPr marL="0" marR="0" marT="0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1141878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5F35E7F6-33F3-49AC-9B9D-6D80089809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785960"/>
              </p:ext>
            </p:extLst>
          </p:nvPr>
        </p:nvGraphicFramePr>
        <p:xfrm>
          <a:off x="6919609" y="5273645"/>
          <a:ext cx="3479800" cy="975360"/>
        </p:xfrm>
        <a:graphic>
          <a:graphicData uri="http://schemas.openxmlformats.org/drawingml/2006/table">
            <a:tbl>
              <a:tblPr/>
              <a:tblGrid>
                <a:gridCol w="1403425">
                  <a:extLst>
                    <a:ext uri="{9D8B030D-6E8A-4147-A177-3AD203B41FA5}">
                      <a16:colId xmlns:a16="http://schemas.microsoft.com/office/drawing/2014/main" val="4166645638"/>
                    </a:ext>
                  </a:extLst>
                </a:gridCol>
                <a:gridCol w="2076375">
                  <a:extLst>
                    <a:ext uri="{9D8B030D-6E8A-4147-A177-3AD203B41FA5}">
                      <a16:colId xmlns:a16="http://schemas.microsoft.com/office/drawing/2014/main" val="4226975208"/>
                    </a:ext>
                  </a:extLst>
                </a:gridCol>
              </a:tblGrid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B10C27"/>
                          </a:solidFill>
                          <a:effectLst/>
                          <a:latin typeface="+mn-lt"/>
                        </a:rPr>
                        <a:t>LIANG SHIJIE</a:t>
                      </a:r>
                    </a:p>
                  </a:txBody>
                  <a:tcPr marL="0" marR="0" marT="0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B10C27"/>
                          </a:solidFill>
                          <a:effectLst/>
                          <a:latin typeface="+mn-lt"/>
                        </a:rPr>
                        <a:t>A0186001U</a:t>
                      </a:r>
                    </a:p>
                  </a:txBody>
                  <a:tcPr marL="0" marR="0" marT="0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38820941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B10C27"/>
                          </a:solidFill>
                          <a:effectLst/>
                          <a:latin typeface="+mn-lt"/>
                        </a:rPr>
                        <a:t>NANXIN WANG</a:t>
                      </a:r>
                    </a:p>
                  </a:txBody>
                  <a:tcPr marL="0" marR="0" marT="0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B10C27"/>
                          </a:solidFill>
                          <a:effectLst/>
                          <a:latin typeface="+mn-lt"/>
                        </a:rPr>
                        <a:t>A0186038Y</a:t>
                      </a:r>
                    </a:p>
                  </a:txBody>
                  <a:tcPr marL="0" marR="0" marT="0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5752554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B10C27"/>
                          </a:solidFill>
                          <a:effectLst/>
                          <a:latin typeface="+mn-lt"/>
                        </a:rPr>
                        <a:t>QIU XU</a:t>
                      </a:r>
                    </a:p>
                  </a:txBody>
                  <a:tcPr marL="0" marR="0" marT="0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B10C27"/>
                          </a:solidFill>
                          <a:effectLst/>
                          <a:latin typeface="+mn-lt"/>
                        </a:rPr>
                        <a:t>A0112611B</a:t>
                      </a:r>
                    </a:p>
                  </a:txBody>
                  <a:tcPr marL="0" marR="0" marT="0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07102739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B10C27"/>
                          </a:solidFill>
                          <a:effectLst/>
                          <a:latin typeface="+mn-lt"/>
                        </a:rPr>
                        <a:t>SAIYA JIANG</a:t>
                      </a:r>
                    </a:p>
                  </a:txBody>
                  <a:tcPr marL="0" marR="0" marT="0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B10C27"/>
                          </a:solidFill>
                          <a:effectLst/>
                          <a:latin typeface="+mn-lt"/>
                        </a:rPr>
                        <a:t>A0186002R</a:t>
                      </a:r>
                    </a:p>
                  </a:txBody>
                  <a:tcPr marL="0" marR="0" marT="0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979245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738189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15B53F8-500D-47CD-B1F9-B79D1D9D1879}"/>
              </a:ext>
            </a:extLst>
          </p:cNvPr>
          <p:cNvSpPr txBox="1">
            <a:spLocks/>
          </p:cNvSpPr>
          <p:nvPr/>
        </p:nvSpPr>
        <p:spPr>
          <a:xfrm>
            <a:off x="897260" y="574150"/>
            <a:ext cx="3932213" cy="69518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Data Collection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55063D1-3838-4A5F-B401-0EACC8A72581}"/>
              </a:ext>
            </a:extLst>
          </p:cNvPr>
          <p:cNvSpPr txBox="1">
            <a:spLocks/>
          </p:cNvSpPr>
          <p:nvPr/>
        </p:nvSpPr>
        <p:spPr>
          <a:xfrm>
            <a:off x="1023893" y="1259220"/>
            <a:ext cx="10162948" cy="312171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745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945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146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346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buNone/>
            </a:pPr>
            <a:r>
              <a:rPr lang="en-US" sz="2300"/>
              <a:t>    Food data are collected from </a:t>
            </a:r>
            <a:r>
              <a:rPr lang="en-US" sz="2300" b="1"/>
              <a:t>Singapore Health Promotion Board </a:t>
            </a:r>
            <a:r>
              <a:rPr lang="en-US" sz="2300"/>
              <a:t>website.</a:t>
            </a:r>
            <a:endParaRPr lang="en-US" sz="2300" b="1"/>
          </a:p>
          <a:p>
            <a:pPr lvl="1">
              <a:buFont typeface="Wingdings" pitchFamily="34" charset="0"/>
              <a:buChar char="v"/>
            </a:pPr>
            <a:r>
              <a:rPr lang="en-US" sz="2000"/>
              <a:t> </a:t>
            </a:r>
            <a:r>
              <a:rPr lang="en-US" sz="2200"/>
              <a:t>Food available in hawker centers/canteens</a:t>
            </a:r>
          </a:p>
          <a:p>
            <a:pPr lvl="2">
              <a:buFont typeface="Wingdings" pitchFamily="34" charset="0"/>
              <a:buChar char="Ø"/>
            </a:pPr>
            <a:r>
              <a:rPr lang="en-US" sz="2000"/>
              <a:t> 59 main courses</a:t>
            </a:r>
          </a:p>
          <a:p>
            <a:pPr lvl="2">
              <a:buFont typeface="Wingdings" pitchFamily="34" charset="0"/>
              <a:buChar char="Ø"/>
            </a:pPr>
            <a:r>
              <a:rPr lang="en-US" sz="2000"/>
              <a:t> 27 breakfast types</a:t>
            </a:r>
          </a:p>
          <a:p>
            <a:pPr lvl="2">
              <a:buFont typeface="Wingdings" pitchFamily="34" charset="0"/>
              <a:buChar char="Ø"/>
            </a:pPr>
            <a:r>
              <a:rPr lang="en-US" sz="2000"/>
              <a:t> 17 beverage choices</a:t>
            </a:r>
          </a:p>
          <a:p>
            <a:pPr lvl="2">
              <a:buFont typeface="Wingdings" pitchFamily="34" charset="0"/>
              <a:buChar char="Ø"/>
            </a:pPr>
            <a:r>
              <a:rPr lang="en-US" sz="2000"/>
              <a:t> 10 kinds of fruit</a:t>
            </a:r>
          </a:p>
          <a:p>
            <a:pPr lvl="2">
              <a:buFont typeface="Wingdings" pitchFamily="34" charset="0"/>
              <a:buChar char="Ø"/>
            </a:pPr>
            <a:r>
              <a:rPr lang="en-US" sz="2000"/>
              <a:t> 7 desserts</a:t>
            </a:r>
          </a:p>
          <a:p>
            <a:pPr lvl="1">
              <a:buFont typeface="Wingdings" pitchFamily="34" charset="0"/>
              <a:buChar char="v"/>
            </a:pPr>
            <a:r>
              <a:rPr lang="en-US" sz="2200"/>
              <a:t> Nutrition information</a:t>
            </a:r>
          </a:p>
          <a:p>
            <a:pPr marL="685800" lvl="2" indent="0">
              <a:buFont typeface="Arial" pitchFamily="34" charset="0"/>
              <a:buNone/>
            </a:pPr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87C7D4EA-7B42-4AF7-8C30-0A9C95ECF4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9852588"/>
              </p:ext>
            </p:extLst>
          </p:nvPr>
        </p:nvGraphicFramePr>
        <p:xfrm>
          <a:off x="1488675" y="4532265"/>
          <a:ext cx="9196697" cy="18429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6159">
                  <a:extLst>
                    <a:ext uri="{9D8B030D-6E8A-4147-A177-3AD203B41FA5}">
                      <a16:colId xmlns:a16="http://schemas.microsoft.com/office/drawing/2014/main" val="3014958748"/>
                    </a:ext>
                  </a:extLst>
                </a:gridCol>
                <a:gridCol w="1138852">
                  <a:extLst>
                    <a:ext uri="{9D8B030D-6E8A-4147-A177-3AD203B41FA5}">
                      <a16:colId xmlns:a16="http://schemas.microsoft.com/office/drawing/2014/main" val="2405767820"/>
                    </a:ext>
                  </a:extLst>
                </a:gridCol>
                <a:gridCol w="1021041">
                  <a:extLst>
                    <a:ext uri="{9D8B030D-6E8A-4147-A177-3AD203B41FA5}">
                      <a16:colId xmlns:a16="http://schemas.microsoft.com/office/drawing/2014/main" val="434519412"/>
                    </a:ext>
                  </a:extLst>
                </a:gridCol>
                <a:gridCol w="893407">
                  <a:extLst>
                    <a:ext uri="{9D8B030D-6E8A-4147-A177-3AD203B41FA5}">
                      <a16:colId xmlns:a16="http://schemas.microsoft.com/office/drawing/2014/main" val="1011889995"/>
                    </a:ext>
                  </a:extLst>
                </a:gridCol>
                <a:gridCol w="1013378">
                  <a:extLst>
                    <a:ext uri="{9D8B030D-6E8A-4147-A177-3AD203B41FA5}">
                      <a16:colId xmlns:a16="http://schemas.microsoft.com/office/drawing/2014/main" val="2633943708"/>
                    </a:ext>
                  </a:extLst>
                </a:gridCol>
                <a:gridCol w="1132548">
                  <a:extLst>
                    <a:ext uri="{9D8B030D-6E8A-4147-A177-3AD203B41FA5}">
                      <a16:colId xmlns:a16="http://schemas.microsoft.com/office/drawing/2014/main" val="2889594408"/>
                    </a:ext>
                  </a:extLst>
                </a:gridCol>
                <a:gridCol w="1144932">
                  <a:extLst>
                    <a:ext uri="{9D8B030D-6E8A-4147-A177-3AD203B41FA5}">
                      <a16:colId xmlns:a16="http://schemas.microsoft.com/office/drawing/2014/main" val="3127965905"/>
                    </a:ext>
                  </a:extLst>
                </a:gridCol>
                <a:gridCol w="1159508">
                  <a:extLst>
                    <a:ext uri="{9D8B030D-6E8A-4147-A177-3AD203B41FA5}">
                      <a16:colId xmlns:a16="http://schemas.microsoft.com/office/drawing/2014/main" val="3295357883"/>
                    </a:ext>
                  </a:extLst>
                </a:gridCol>
                <a:gridCol w="746872">
                  <a:extLst>
                    <a:ext uri="{9D8B030D-6E8A-4147-A177-3AD203B41FA5}">
                      <a16:colId xmlns:a16="http://schemas.microsoft.com/office/drawing/2014/main" val="2294919689"/>
                    </a:ext>
                  </a:extLst>
                </a:gridCol>
              </a:tblGrid>
              <a:tr h="556055">
                <a:tc>
                  <a:txBody>
                    <a:bodyPr/>
                    <a:lstStyle/>
                    <a:p>
                      <a:pPr algn="ctr"/>
                      <a:r>
                        <a:rPr lang="en-GB" sz="1200">
                          <a:effectLst/>
                        </a:rPr>
                        <a:t>Food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>
                          <a:effectLst/>
                        </a:rPr>
                        <a:t>Energy </a:t>
                      </a:r>
                      <a:endParaRPr lang="en-US"/>
                    </a:p>
                    <a:p>
                      <a:pPr lvl="0" algn="ctr">
                        <a:buNone/>
                      </a:pPr>
                      <a:r>
                        <a:rPr lang="en-GB" sz="1200">
                          <a:effectLst/>
                        </a:rPr>
                        <a:t>(kcal)</a:t>
                      </a:r>
                      <a:endParaRPr lang="en-US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>
                          <a:effectLst/>
                        </a:rPr>
                        <a:t>Protein </a:t>
                      </a:r>
                      <a:endParaRPr lang="en-US"/>
                    </a:p>
                    <a:p>
                      <a:pPr lvl="0" algn="ctr">
                        <a:buNone/>
                      </a:pPr>
                      <a:r>
                        <a:rPr lang="en-GB" sz="1200">
                          <a:effectLst/>
                        </a:rPr>
                        <a:t>(g)</a:t>
                      </a:r>
                      <a:endParaRPr lang="en-US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>
                          <a:effectLst/>
                        </a:rPr>
                        <a:t>Total fat </a:t>
                      </a:r>
                      <a:endParaRPr lang="en-US"/>
                    </a:p>
                    <a:p>
                      <a:pPr lvl="0" algn="ctr">
                        <a:buNone/>
                      </a:pPr>
                      <a:r>
                        <a:rPr lang="en-GB" sz="1200">
                          <a:effectLst/>
                        </a:rPr>
                        <a:t>(g)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>
                          <a:effectLst/>
                        </a:rPr>
                        <a:t>Saturated fat </a:t>
                      </a:r>
                      <a:endParaRPr lang="en-US"/>
                    </a:p>
                    <a:p>
                      <a:pPr lvl="0" algn="ctr">
                        <a:buNone/>
                      </a:pPr>
                      <a:r>
                        <a:rPr lang="en-GB" sz="1200">
                          <a:effectLst/>
                        </a:rPr>
                        <a:t>(g)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>
                          <a:effectLst/>
                        </a:rPr>
                        <a:t>Dietary fibre </a:t>
                      </a:r>
                      <a:endParaRPr lang="en-US"/>
                    </a:p>
                    <a:p>
                      <a:pPr lvl="0" algn="ctr">
                        <a:buNone/>
                      </a:pPr>
                      <a:r>
                        <a:rPr lang="en-GB" sz="1200">
                          <a:effectLst/>
                        </a:rPr>
                        <a:t>(g)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>
                          <a:effectLst/>
                        </a:rPr>
                        <a:t>Carbohydrate (g)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>
                          <a:effectLst/>
                        </a:rPr>
                        <a:t>Cholesterol</a:t>
                      </a:r>
                      <a:endParaRPr lang="en-US"/>
                    </a:p>
                    <a:p>
                      <a:pPr lvl="0" algn="ctr">
                        <a:buNone/>
                      </a:pPr>
                      <a:r>
                        <a:rPr lang="en-GB" sz="1200">
                          <a:effectLst/>
                        </a:rPr>
                        <a:t> (mg)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>
                          <a:effectLst/>
                        </a:rPr>
                        <a:t>Sodium (mg)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661713542"/>
                  </a:ext>
                </a:extLst>
              </a:tr>
              <a:tr h="270084">
                <a:tc>
                  <a:txBody>
                    <a:bodyPr/>
                    <a:lstStyle/>
                    <a:p>
                      <a:pPr algn="ctr"/>
                      <a:r>
                        <a:rPr lang="en-GB" sz="1200">
                          <a:effectLst/>
                        </a:rPr>
                        <a:t>Bak kut teh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>
                          <a:effectLst/>
                        </a:rPr>
                        <a:t>323.71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>
                          <a:effectLst/>
                        </a:rPr>
                        <a:t>28.11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>
                          <a:effectLst/>
                        </a:rPr>
                        <a:t>23.43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>
                          <a:effectLst/>
                        </a:rPr>
                        <a:t>9.37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>
                          <a:effectLst/>
                        </a:rPr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>
                          <a:effectLst/>
                        </a:rPr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>
                          <a:effectLst/>
                        </a:rPr>
                        <a:t>153.34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>
                          <a:effectLst/>
                        </a:rPr>
                        <a:t>1316.15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104577706"/>
                  </a:ext>
                </a:extLst>
              </a:tr>
              <a:tr h="508394">
                <a:tc>
                  <a:txBody>
                    <a:bodyPr/>
                    <a:lstStyle/>
                    <a:p>
                      <a:pPr algn="ctr"/>
                      <a:r>
                        <a:rPr lang="en-GB" sz="1200">
                          <a:effectLst/>
                        </a:rPr>
                        <a:t>Wanton noodles soup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>
                          <a:effectLst/>
                        </a:rPr>
                        <a:t>318.04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>
                          <a:effectLst/>
                        </a:rPr>
                        <a:t>25.14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>
                          <a:effectLst/>
                        </a:rPr>
                        <a:t>7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>
                          <a:effectLst/>
                        </a:rPr>
                        <a:t>1.85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>
                          <a:effectLst/>
                        </a:rPr>
                        <a:t>1.74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>
                          <a:effectLst/>
                        </a:rPr>
                        <a:t>36.57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>
                          <a:effectLst/>
                        </a:rPr>
                        <a:t>76.03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>
                          <a:effectLst/>
                        </a:rPr>
                        <a:t>1969.63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17052254"/>
                  </a:ext>
                </a:extLst>
              </a:tr>
              <a:tr h="508394">
                <a:tc>
                  <a:txBody>
                    <a:bodyPr/>
                    <a:lstStyle/>
                    <a:p>
                      <a:pPr algn="ctr"/>
                      <a:r>
                        <a:rPr lang="en-GB" sz="1200">
                          <a:effectLst/>
                        </a:rPr>
                        <a:t>Black carrot cake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>
                          <a:effectLst/>
                        </a:rPr>
                        <a:t>556.47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>
                          <a:effectLst/>
                        </a:rPr>
                        <a:t>13.16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>
                          <a:effectLst/>
                        </a:rPr>
                        <a:t>26.74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>
                          <a:effectLst/>
                        </a:rPr>
                        <a:t>10.05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>
                          <a:effectLst/>
                        </a:rPr>
                        <a:t>1.54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>
                          <a:effectLst/>
                        </a:rPr>
                        <a:t>65.77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>
                          <a:effectLst/>
                        </a:rPr>
                        <a:t>205.8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>
                          <a:effectLst/>
                        </a:rPr>
                        <a:t>1937.08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5364286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187279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C1A9535B-8C69-4C84-A002-2353B2AF04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4507" y="906"/>
            <a:ext cx="3709190" cy="3416205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D0C38EB5-3B77-4954-9B4A-00E52C8D927D}"/>
              </a:ext>
            </a:extLst>
          </p:cNvPr>
          <p:cNvSpPr txBox="1"/>
          <p:nvPr/>
        </p:nvSpPr>
        <p:spPr>
          <a:xfrm>
            <a:off x="7200752" y="2316836"/>
            <a:ext cx="5230357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SG" sz="4000" b="1"/>
              <a:t>03</a:t>
            </a:r>
            <a:r>
              <a:rPr lang="en-SG" sz="2800"/>
              <a:t> </a:t>
            </a:r>
            <a:r>
              <a:rPr lang="en-US" altLang="zh-CN" sz="3600"/>
              <a:t>Problem </a:t>
            </a:r>
            <a:r>
              <a:rPr lang="en-US" sz="3600"/>
              <a:t>Formulation</a:t>
            </a:r>
            <a:endParaRPr lang="en-SG" sz="3600"/>
          </a:p>
        </p:txBody>
      </p:sp>
      <p:pic>
        <p:nvPicPr>
          <p:cNvPr id="1028" name="Picture 4" descr="Image result for Thai mango salad">
            <a:extLst>
              <a:ext uri="{FF2B5EF4-FFF2-40B4-BE49-F238E27FC236}">
                <a16:creationId xmlns:a16="http://schemas.microsoft.com/office/drawing/2014/main" id="{6E4CCB15-12EB-429F-B2BF-C07957C769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29000"/>
            <a:ext cx="3621050" cy="3423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Image result for Japanese Pork Ramen">
            <a:extLst>
              <a:ext uri="{FF2B5EF4-FFF2-40B4-BE49-F238E27FC236}">
                <a16:creationId xmlns:a16="http://schemas.microsoft.com/office/drawing/2014/main" id="{BB9FA0BD-6961-4984-95B1-D61C129680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795"/>
            <a:ext cx="3628523" cy="3423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 descr="Related image">
            <a:extLst>
              <a:ext uri="{FF2B5EF4-FFF2-40B4-BE49-F238E27FC236}">
                <a16:creationId xmlns:a16="http://schemas.microsoft.com/office/drawing/2014/main" id="{D8630F4A-3D81-4B22-9ED7-C2B07E774F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21" t="8292" r="15122" b="11579"/>
          <a:stretch/>
        </p:blipFill>
        <p:spPr bwMode="auto">
          <a:xfrm>
            <a:off x="3628523" y="3429000"/>
            <a:ext cx="3660618" cy="3416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00975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82DC8590-7A5D-46D5-8937-3419C63A1E87}"/>
              </a:ext>
            </a:extLst>
          </p:cNvPr>
          <p:cNvSpPr txBox="1">
            <a:spLocks/>
          </p:cNvSpPr>
          <p:nvPr/>
        </p:nvSpPr>
        <p:spPr>
          <a:xfrm>
            <a:off x="908925" y="1160142"/>
            <a:ext cx="10259925" cy="4855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745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945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146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346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lnSpc>
                <a:spcPct val="150000"/>
              </a:lnSpc>
              <a:buNone/>
            </a:pPr>
            <a:r>
              <a:rPr lang="en-US" sz="2800">
                <a:ea typeface="Cambria"/>
              </a:rPr>
              <a:t>Assumptions</a:t>
            </a:r>
            <a:endParaRPr lang="en-US" sz="2800"/>
          </a:p>
          <a:p>
            <a:pPr lvl="1">
              <a:lnSpc>
                <a:spcPct val="114999"/>
              </a:lnSpc>
              <a:buFont typeface="Wingdings" pitchFamily="34" charset="0"/>
              <a:buChar char="v"/>
            </a:pPr>
            <a:r>
              <a:rPr lang="en-US" sz="2200">
                <a:ea typeface="Cambria"/>
              </a:rPr>
              <a:t> Essential: 1 breakfast, 2 main meals</a:t>
            </a:r>
          </a:p>
          <a:p>
            <a:pPr lvl="1">
              <a:lnSpc>
                <a:spcPct val="114999"/>
              </a:lnSpc>
              <a:buFont typeface="Wingdings" pitchFamily="34" charset="0"/>
              <a:buChar char="v"/>
            </a:pPr>
            <a:r>
              <a:rPr lang="en-US" sz="2200">
                <a:ea typeface="Cambria"/>
              </a:rPr>
              <a:t> Optional: maximum 2 beverages , maximum 2 fruits, maximum 2 desserts</a:t>
            </a:r>
          </a:p>
          <a:p>
            <a:pPr lvl="1">
              <a:lnSpc>
                <a:spcPct val="114999"/>
              </a:lnSpc>
              <a:buFont typeface="Wingdings" pitchFamily="34" charset="0"/>
              <a:buChar char="v"/>
            </a:pPr>
            <a:r>
              <a:rPr lang="en-US" sz="2200">
                <a:ea typeface="Cambria"/>
              </a:rPr>
              <a:t>  Nutrition constraints</a:t>
            </a:r>
          </a:p>
          <a:p>
            <a:pPr lvl="2">
              <a:lnSpc>
                <a:spcPct val="114999"/>
              </a:lnSpc>
              <a:buFont typeface="Wingdings" pitchFamily="34" charset="0"/>
              <a:buChar char="v"/>
            </a:pPr>
            <a:r>
              <a:rPr lang="en-US" sz="2000">
                <a:ea typeface="Cambria"/>
              </a:rPr>
              <a:t> Gender</a:t>
            </a:r>
            <a:endParaRPr lang="en-US" sz="2000"/>
          </a:p>
          <a:p>
            <a:pPr lvl="2">
              <a:lnSpc>
                <a:spcPct val="114999"/>
              </a:lnSpc>
              <a:buFont typeface="Wingdings" pitchFamily="34" charset="0"/>
              <a:buChar char="v"/>
            </a:pPr>
            <a:r>
              <a:rPr lang="en-US" sz="2000">
                <a:ea typeface="Cambria"/>
              </a:rPr>
              <a:t> Exercise routin</a:t>
            </a:r>
            <a:r>
              <a:rPr lang="en-US" altLang="zh-CN" sz="2000">
                <a:ea typeface="Cambria"/>
              </a:rPr>
              <a:t>e</a:t>
            </a:r>
          </a:p>
          <a:p>
            <a:pPr lvl="1">
              <a:lnSpc>
                <a:spcPct val="114999"/>
              </a:lnSpc>
              <a:buFont typeface="Wingdings" pitchFamily="34" charset="0"/>
              <a:buChar char="v"/>
            </a:pPr>
            <a:r>
              <a:rPr lang="en-US" sz="2200">
                <a:ea typeface="Cambria"/>
              </a:rPr>
              <a:t>  </a:t>
            </a:r>
            <a:r>
              <a:rPr lang="en-US" altLang="zh-CN" sz="2200">
                <a:ea typeface="Cambria"/>
              </a:rPr>
              <a:t>Certain</a:t>
            </a:r>
            <a:r>
              <a:rPr lang="en-US" sz="2200">
                <a:ea typeface="Cambria"/>
              </a:rPr>
              <a:t> food allergy</a:t>
            </a:r>
            <a:endParaRPr lang="en-US">
              <a:ea typeface="Cambria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9CDD5AE-8B17-408E-A880-115B8297B8F2}"/>
              </a:ext>
            </a:extLst>
          </p:cNvPr>
          <p:cNvSpPr txBox="1">
            <a:spLocks/>
          </p:cNvSpPr>
          <p:nvPr/>
        </p:nvSpPr>
        <p:spPr>
          <a:xfrm>
            <a:off x="930200" y="483991"/>
            <a:ext cx="9971479" cy="68238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ea typeface="Cambria"/>
              </a:rPr>
              <a:t>Problem Formulation: One day planning</a:t>
            </a:r>
          </a:p>
        </p:txBody>
      </p:sp>
    </p:spTree>
    <p:extLst>
      <p:ext uri="{BB962C8B-B14F-4D97-AF65-F5344CB8AC3E}">
        <p14:creationId xmlns:p14="http://schemas.microsoft.com/office/powerpoint/2010/main" val="36488840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9CDD5AE-8B17-408E-A880-115B8297B8F2}"/>
              </a:ext>
            </a:extLst>
          </p:cNvPr>
          <p:cNvSpPr txBox="1">
            <a:spLocks/>
          </p:cNvSpPr>
          <p:nvPr/>
        </p:nvSpPr>
        <p:spPr>
          <a:xfrm>
            <a:off x="930200" y="509580"/>
            <a:ext cx="8760209" cy="70797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ea typeface="Cambria"/>
              </a:rPr>
              <a:t>Problem Formulation: One day planning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9F55F510-8A6A-40D5-AFF1-7338D4138FA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24191" y="1358972"/>
                <a:ext cx="9850976" cy="2193162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marL="274320" indent="-228600" algn="l" defTabSz="914400" rtl="0" eaLnBrk="1" latinLnBrk="0" hangingPunct="1">
                  <a:lnSpc>
                    <a:spcPct val="90000"/>
                  </a:lnSpc>
                  <a:spcBef>
                    <a:spcPts val="1800"/>
                  </a:spcBef>
                  <a:buClr>
                    <a:schemeClr val="tx1"/>
                  </a:buClr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9436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tx1"/>
                  </a:buClr>
                  <a:buFont typeface="Arial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-228600" algn="l" defTabSz="914400" rtl="0" eaLnBrk="1" latinLnBrk="0" hangingPunct="1">
                  <a:lnSpc>
                    <a:spcPct val="90000"/>
                  </a:lnSpc>
                  <a:spcBef>
                    <a:spcPts val="800"/>
                  </a:spcBef>
                  <a:buClr>
                    <a:schemeClr val="tx1"/>
                  </a:buClr>
                  <a:buFont typeface="Arial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34440" indent="-228600" algn="l" defTabSz="914400" rtl="0" eaLnBrk="1" latinLnBrk="0" hangingPunct="1">
                  <a:lnSpc>
                    <a:spcPct val="90000"/>
                  </a:lnSpc>
                  <a:spcBef>
                    <a:spcPts val="800"/>
                  </a:spcBef>
                  <a:buClr>
                    <a:schemeClr val="tx1"/>
                  </a:buClr>
                  <a:buFont typeface="Arial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54480" indent="-228600" algn="l" defTabSz="914400" rtl="0" eaLnBrk="1" latinLnBrk="0" hangingPunct="1">
                  <a:lnSpc>
                    <a:spcPct val="90000"/>
                  </a:lnSpc>
                  <a:spcBef>
                    <a:spcPts val="800"/>
                  </a:spcBef>
                  <a:buClr>
                    <a:schemeClr val="tx1"/>
                  </a:buClr>
                  <a:buFont typeface="Arial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74520" indent="-228600" algn="l" defTabSz="914400" rtl="0" eaLnBrk="1" latinLnBrk="0" hangingPunct="1">
                  <a:lnSpc>
                    <a:spcPct val="90000"/>
                  </a:lnSpc>
                  <a:spcBef>
                    <a:spcPts val="800"/>
                  </a:spcBef>
                  <a:buFont typeface="Arial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194560" indent="-228600" algn="l" defTabSz="914400" rtl="0" eaLnBrk="1" latinLnBrk="0" hangingPunct="1">
                  <a:lnSpc>
                    <a:spcPct val="90000"/>
                  </a:lnSpc>
                  <a:spcBef>
                    <a:spcPts val="800"/>
                  </a:spcBef>
                  <a:buFont typeface="Arial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800"/>
                  </a:spcBef>
                  <a:buFont typeface="Arial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834640" indent="-228600" algn="l" defTabSz="914400" rtl="0" eaLnBrk="1" latinLnBrk="0" hangingPunct="1">
                  <a:lnSpc>
                    <a:spcPct val="90000"/>
                  </a:lnSpc>
                  <a:spcBef>
                    <a:spcPts val="800"/>
                  </a:spcBef>
                  <a:buFont typeface="Arial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88620" indent="-342900">
                  <a:lnSpc>
                    <a:spcPct val="150000"/>
                  </a:lnSpc>
                </a:pPr>
                <a:r>
                  <a:rPr lang="en-US" sz="2400" b="1">
                    <a:ea typeface="Cambria"/>
                  </a:rPr>
                  <a:t>Objective</a:t>
                </a:r>
                <a:endParaRPr lang="en-US" sz="2400">
                  <a:ea typeface="Cambria"/>
                </a:endParaRPr>
              </a:p>
              <a:p>
                <a:pPr lvl="1">
                  <a:buFont typeface="Wingdings" pitchFamily="34" charset="0"/>
                  <a:buChar char="v"/>
                </a:pPr>
                <a:r>
                  <a:rPr lang="en-US" sz="2200"/>
                  <a:t> Min </a:t>
                </a:r>
                <a:r>
                  <a:rPr lang="en-GB" sz="2400"/>
                  <a:t>s</a:t>
                </a:r>
                <a:r>
                  <a:rPr lang="en-GB" sz="2400" err="1"/>
                  <a:t>aturated</a:t>
                </a:r>
                <a:r>
                  <a:rPr lang="en-GB" sz="2400"/>
                  <a:t> </a:t>
                </a:r>
                <a:r>
                  <a:rPr lang="en-US" sz="2200"/>
                  <a:t>fat: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undOvr"/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121</m:t>
                        </m:r>
                      </m:sup>
                      <m:e>
                        <m:sSub>
                          <m:sSub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en-US" sz="2400" b="0" i="0" dirty="0" smtClean="0"/>
                              <m:t>s</m:t>
                            </m:r>
                            <m:r>
                              <m:rPr>
                                <m:nor/>
                              </m:rPr>
                              <a:rPr lang="en-GB" sz="2400" dirty="0"/>
                              <m:t>aturated</m:t>
                            </m:r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_</m:t>
                            </m:r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𝑎𝑡</m:t>
                            </m:r>
                          </m:e>
                          <m:sub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∗</m:t>
                        </m:r>
                        <m:sSub>
                          <m:sSub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n-US" sz="2200"/>
              </a:p>
              <a:p>
                <a:pPr lvl="1">
                  <a:buFont typeface="Wingdings" pitchFamily="34" charset="0"/>
                  <a:buChar char="v"/>
                </a:pPr>
                <a:r>
                  <a:rPr lang="en-US" sz="2200"/>
                  <a:t> Min calories: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undOvr"/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121</m:t>
                        </m:r>
                      </m:sup>
                      <m:e>
                        <m:sSub>
                          <m:sSub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en-US" sz="2200" dirty="0"/>
                              <m:t>calories</m:t>
                            </m:r>
                          </m:e>
                          <m:sub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∗</m:t>
                        </m:r>
                        <m:sSub>
                          <m:sSub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n-US" sz="2200"/>
              </a:p>
              <a:p>
                <a:pPr lvl="1">
                  <a:buFont typeface="Wingdings" pitchFamily="34" charset="0"/>
                  <a:buChar char="v"/>
                </a:pPr>
                <a:r>
                  <a:rPr lang="en-US" sz="2200"/>
                  <a:t> Min cholesterol: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undOvr"/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121</m:t>
                        </m:r>
                      </m:sup>
                      <m:e>
                        <m:sSub>
                          <m:sSub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en-US" sz="2200" dirty="0"/>
                              <m:t>cholesterol</m:t>
                            </m:r>
                          </m:e>
                          <m:sub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∗</m:t>
                        </m:r>
                        <m:sSub>
                          <m:sSubPr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n-US" sz="2200"/>
              </a:p>
              <a:p>
                <a:pPr lvl="1"/>
                <a:endParaRPr lang="en-US">
                  <a:ea typeface="Cambria"/>
                </a:endParaRPr>
              </a:p>
              <a:p>
                <a:pPr lvl="1"/>
                <a:endParaRPr lang="en-US">
                  <a:ea typeface="Cambria"/>
                </a:endParaRPr>
              </a:p>
              <a:p>
                <a:pPr marL="365760" lvl="1" indent="0">
                  <a:buNone/>
                </a:pPr>
                <a:endParaRPr lang="en-US" altLang="ja-JP">
                  <a:ea typeface="Cambria"/>
                </a:endParaRPr>
              </a:p>
              <a:p>
                <a:pPr marL="365760" lvl="1" indent="0">
                  <a:buNone/>
                </a:pPr>
                <a:endParaRPr lang="en-US">
                  <a:ea typeface="Cambria"/>
                </a:endParaRPr>
              </a:p>
              <a:p>
                <a:pPr marL="45720" indent="0">
                  <a:buNone/>
                </a:pPr>
                <a:endParaRPr lang="en-US">
                  <a:ea typeface="Cambria"/>
                </a:endParaRPr>
              </a:p>
              <a:p>
                <a:endParaRPr lang="en-US">
                  <a:ea typeface="Cambria"/>
                </a:endParaRPr>
              </a:p>
              <a:p>
                <a:pPr marL="685800" lvl="2" indent="0">
                  <a:buNone/>
                </a:pPr>
                <a:endParaRPr lang="en-US">
                  <a:ea typeface="Cambria"/>
                </a:endParaRPr>
              </a:p>
            </p:txBody>
          </p:sp>
        </mc:Choice>
        <mc:Fallback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9F55F510-8A6A-40D5-AFF1-7338D4138F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4191" y="1358972"/>
                <a:ext cx="9850976" cy="2193162"/>
              </a:xfrm>
              <a:prstGeom prst="rect">
                <a:avLst/>
              </a:prstGeom>
              <a:blipFill>
                <a:blip r:embed="rId3"/>
                <a:stretch>
                  <a:fillRect l="-309" b="-280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AAF0D79B-C69C-4FC0-ACDD-C713F0F07FA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23494" y="3559694"/>
                <a:ext cx="4529459" cy="1259144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 lnSpcReduction="10000"/>
              </a:bodyPr>
              <a:lstStyle>
                <a:lvl1pPr marL="274320" indent="-228600" algn="l" defTabSz="914400" rtl="0" eaLnBrk="1" latinLnBrk="0" hangingPunct="1">
                  <a:lnSpc>
                    <a:spcPct val="90000"/>
                  </a:lnSpc>
                  <a:spcBef>
                    <a:spcPts val="1800"/>
                  </a:spcBef>
                  <a:buClr>
                    <a:schemeClr val="tx1"/>
                  </a:buClr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9436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tx1"/>
                  </a:buClr>
                  <a:buFont typeface="Arial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-228600" algn="l" defTabSz="914400" rtl="0" eaLnBrk="1" latinLnBrk="0" hangingPunct="1">
                  <a:lnSpc>
                    <a:spcPct val="90000"/>
                  </a:lnSpc>
                  <a:spcBef>
                    <a:spcPts val="800"/>
                  </a:spcBef>
                  <a:buClr>
                    <a:schemeClr val="tx1"/>
                  </a:buClr>
                  <a:buFont typeface="Arial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34440" indent="-228600" algn="l" defTabSz="914400" rtl="0" eaLnBrk="1" latinLnBrk="0" hangingPunct="1">
                  <a:lnSpc>
                    <a:spcPct val="90000"/>
                  </a:lnSpc>
                  <a:spcBef>
                    <a:spcPts val="800"/>
                  </a:spcBef>
                  <a:buClr>
                    <a:schemeClr val="tx1"/>
                  </a:buClr>
                  <a:buFont typeface="Arial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54480" indent="-228600" algn="l" defTabSz="914400" rtl="0" eaLnBrk="1" latinLnBrk="0" hangingPunct="1">
                  <a:lnSpc>
                    <a:spcPct val="90000"/>
                  </a:lnSpc>
                  <a:spcBef>
                    <a:spcPts val="800"/>
                  </a:spcBef>
                  <a:buClr>
                    <a:schemeClr val="tx1"/>
                  </a:buClr>
                  <a:buFont typeface="Arial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74520" indent="-228600" algn="l" defTabSz="914400" rtl="0" eaLnBrk="1" latinLnBrk="0" hangingPunct="1">
                  <a:lnSpc>
                    <a:spcPct val="90000"/>
                  </a:lnSpc>
                  <a:spcBef>
                    <a:spcPts val="800"/>
                  </a:spcBef>
                  <a:buFont typeface="Arial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194560" indent="-228600" algn="l" defTabSz="914400" rtl="0" eaLnBrk="1" latinLnBrk="0" hangingPunct="1">
                  <a:lnSpc>
                    <a:spcPct val="90000"/>
                  </a:lnSpc>
                  <a:spcBef>
                    <a:spcPts val="800"/>
                  </a:spcBef>
                  <a:buFont typeface="Arial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800"/>
                  </a:spcBef>
                  <a:buFont typeface="Arial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834640" indent="-228600" algn="l" defTabSz="914400" rtl="0" eaLnBrk="1" latinLnBrk="0" hangingPunct="1">
                  <a:lnSpc>
                    <a:spcPct val="90000"/>
                  </a:lnSpc>
                  <a:spcBef>
                    <a:spcPts val="800"/>
                  </a:spcBef>
                  <a:buFont typeface="Arial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88620" indent="-342900">
                  <a:lnSpc>
                    <a:spcPct val="150000"/>
                  </a:lnSpc>
                </a:pPr>
                <a:r>
                  <a:rPr lang="en-US" sz="2400" b="1">
                    <a:ea typeface="Cambria"/>
                  </a:rPr>
                  <a:t>Decision Variables</a:t>
                </a:r>
                <a:endParaRPr lang="en-US" sz="2400">
                  <a:ea typeface="Cambria"/>
                </a:endParaRPr>
              </a:p>
              <a:p>
                <a:pPr lvl="1">
                  <a:lnSpc>
                    <a:spcPct val="150000"/>
                  </a:lnSpc>
                  <a:buFont typeface="Wingdings" pitchFamily="34" charset="0"/>
                  <a:buChar char="v"/>
                </a:pPr>
                <a:r>
                  <a:rPr lang="en-US" sz="2200"/>
                  <a:t>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n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I</m:t>
                    </m:r>
                  </m:oMath>
                </a14:m>
                <a:r>
                  <a:rPr lang="en-US" altLang="zh-CN" sz="2200"/>
                  <a:t>nteger</a:t>
                </a:r>
                <a:endParaRPr lang="en-US" sz="2200"/>
              </a:p>
              <a:p>
                <a:pPr marL="365760" lvl="1" indent="0">
                  <a:lnSpc>
                    <a:spcPct val="150000"/>
                  </a:lnSpc>
                  <a:buNone/>
                </a:pPr>
                <a:endParaRPr lang="en-US" sz="2200"/>
              </a:p>
              <a:p>
                <a:pPr lvl="1"/>
                <a:endParaRPr lang="en-US"/>
              </a:p>
              <a:p>
                <a:pPr lvl="1"/>
                <a:endParaRPr lang="en-US">
                  <a:ea typeface="Cambria"/>
                </a:endParaRPr>
              </a:p>
              <a:p>
                <a:pPr marL="365760" lvl="1" indent="0">
                  <a:buNone/>
                </a:pPr>
                <a:endParaRPr lang="en-US" altLang="ja-JP">
                  <a:ea typeface="Cambria"/>
                </a:endParaRPr>
              </a:p>
              <a:p>
                <a:pPr marL="365760" lvl="1" indent="0">
                  <a:buNone/>
                </a:pPr>
                <a:endParaRPr lang="en-US">
                  <a:ea typeface="Cambria"/>
                </a:endParaRPr>
              </a:p>
              <a:p>
                <a:pPr marL="45720" indent="0">
                  <a:buNone/>
                </a:pPr>
                <a:endParaRPr lang="en-US">
                  <a:ea typeface="Cambria"/>
                </a:endParaRPr>
              </a:p>
              <a:p>
                <a:endParaRPr lang="en-US">
                  <a:ea typeface="Cambria"/>
                </a:endParaRPr>
              </a:p>
              <a:p>
                <a:pPr marL="685800" lvl="2" indent="0">
                  <a:buNone/>
                </a:pPr>
                <a:endParaRPr lang="en-US">
                  <a:ea typeface="Cambria"/>
                </a:endParaRPr>
              </a:p>
            </p:txBody>
          </p:sp>
        </mc:Choice>
        <mc:Fallback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AAF0D79B-C69C-4FC0-ACDD-C713F0F07F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494" y="3559694"/>
                <a:ext cx="4529459" cy="1259144"/>
              </a:xfrm>
              <a:prstGeom prst="rect">
                <a:avLst/>
              </a:prstGeom>
              <a:blipFill>
                <a:blip r:embed="rId4"/>
                <a:stretch>
                  <a:fillRect l="-673" b="-24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345CDD2-7668-415F-8B20-7DB8CAB19984}"/>
                  </a:ext>
                </a:extLst>
              </p:cNvPr>
              <p:cNvSpPr txBox="1"/>
              <p:nvPr/>
            </p:nvSpPr>
            <p:spPr>
              <a:xfrm>
                <a:off x="1675606" y="4812542"/>
                <a:ext cx="10092343" cy="461665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2200" i="1"/>
                  <a:t>eating the meal </a:t>
                </a:r>
                <a:r>
                  <a:rPr lang="en-US" sz="2200" i="1" err="1"/>
                  <a:t>i</a:t>
                </a:r>
                <a:r>
                  <a:rPr lang="en-US" sz="2200" i="1"/>
                  <a:t> for n times in a day.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</a:rPr>
                      <m:t>i</m:t>
                    </m:r>
                    <m:r>
                      <a:rPr lang="en-US" sz="2400">
                        <a:latin typeface="Cambria Math" panose="02040503050406030204" pitchFamily="18" charset="0"/>
                      </a:rPr>
                      <m:t> ∈{1,2…121}</m:t>
                    </m:r>
                  </m:oMath>
                </a14:m>
                <a:endParaRPr lang="en-US" i="1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345CDD2-7668-415F-8B20-7DB8CAB199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5606" y="4812542"/>
                <a:ext cx="10092343" cy="461665"/>
              </a:xfrm>
              <a:prstGeom prst="rect">
                <a:avLst/>
              </a:prstGeom>
              <a:blipFill>
                <a:blip r:embed="rId5"/>
                <a:stretch>
                  <a:fillRect l="-785" t="-2632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206388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9CDD5AE-8B17-408E-A880-115B8297B8F2}"/>
              </a:ext>
            </a:extLst>
          </p:cNvPr>
          <p:cNvSpPr txBox="1">
            <a:spLocks/>
          </p:cNvSpPr>
          <p:nvPr/>
        </p:nvSpPr>
        <p:spPr>
          <a:xfrm>
            <a:off x="930200" y="483991"/>
            <a:ext cx="9016687" cy="114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ea typeface="Cambria"/>
              </a:rPr>
              <a:t>Problem Formulation</a:t>
            </a:r>
            <a:r>
              <a:rPr lang="zh-CN" altLang="en-US">
                <a:ea typeface="Cambria"/>
              </a:rPr>
              <a:t>：</a:t>
            </a:r>
            <a:r>
              <a:rPr lang="en-US" altLang="zh-CN">
                <a:ea typeface="Cambria"/>
              </a:rPr>
              <a:t>One day planning</a:t>
            </a:r>
            <a:endParaRPr lang="en-US">
              <a:ea typeface="Cambria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2">
                <a:extLst>
                  <a:ext uri="{FF2B5EF4-FFF2-40B4-BE49-F238E27FC236}">
                    <a16:creationId xmlns:a16="http://schemas.microsoft.com/office/drawing/2014/main" id="{3DDB64BD-A045-43E7-960B-A1E1A08186A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35360" y="1133715"/>
                <a:ext cx="9096224" cy="5479750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 lnSpcReduction="10000"/>
              </a:bodyPr>
              <a:lstStyle>
                <a:lvl1pPr marL="274320" indent="-228600" algn="l" defTabSz="914400" rtl="0" eaLnBrk="1" latinLnBrk="0" hangingPunct="1">
                  <a:lnSpc>
                    <a:spcPct val="90000"/>
                  </a:lnSpc>
                  <a:spcBef>
                    <a:spcPts val="1800"/>
                  </a:spcBef>
                  <a:buClr>
                    <a:schemeClr val="tx1"/>
                  </a:buClr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9436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tx1"/>
                  </a:buClr>
                  <a:buFont typeface="Arial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-228600" algn="l" defTabSz="914400" rtl="0" eaLnBrk="1" latinLnBrk="0" hangingPunct="1">
                  <a:lnSpc>
                    <a:spcPct val="90000"/>
                  </a:lnSpc>
                  <a:spcBef>
                    <a:spcPts val="800"/>
                  </a:spcBef>
                  <a:buClr>
                    <a:schemeClr val="tx1"/>
                  </a:buClr>
                  <a:buFont typeface="Arial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34440" indent="-228600" algn="l" defTabSz="914400" rtl="0" eaLnBrk="1" latinLnBrk="0" hangingPunct="1">
                  <a:lnSpc>
                    <a:spcPct val="90000"/>
                  </a:lnSpc>
                  <a:spcBef>
                    <a:spcPts val="800"/>
                  </a:spcBef>
                  <a:buClr>
                    <a:schemeClr val="tx1"/>
                  </a:buClr>
                  <a:buFont typeface="Arial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54480" indent="-228600" algn="l" defTabSz="914400" rtl="0" eaLnBrk="1" latinLnBrk="0" hangingPunct="1">
                  <a:lnSpc>
                    <a:spcPct val="90000"/>
                  </a:lnSpc>
                  <a:spcBef>
                    <a:spcPts val="800"/>
                  </a:spcBef>
                  <a:buClr>
                    <a:schemeClr val="tx1"/>
                  </a:buClr>
                  <a:buFont typeface="Arial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74520" indent="-228600" algn="l" defTabSz="914400" rtl="0" eaLnBrk="1" latinLnBrk="0" hangingPunct="1">
                  <a:lnSpc>
                    <a:spcPct val="90000"/>
                  </a:lnSpc>
                  <a:spcBef>
                    <a:spcPts val="800"/>
                  </a:spcBef>
                  <a:buFont typeface="Arial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194560" indent="-228600" algn="l" defTabSz="914400" rtl="0" eaLnBrk="1" latinLnBrk="0" hangingPunct="1">
                  <a:lnSpc>
                    <a:spcPct val="90000"/>
                  </a:lnSpc>
                  <a:spcBef>
                    <a:spcPts val="800"/>
                  </a:spcBef>
                  <a:buFont typeface="Arial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800"/>
                  </a:spcBef>
                  <a:buFont typeface="Arial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834640" indent="-228600" algn="l" defTabSz="914400" rtl="0" eaLnBrk="1" latinLnBrk="0" hangingPunct="1">
                  <a:lnSpc>
                    <a:spcPct val="90000"/>
                  </a:lnSpc>
                  <a:spcBef>
                    <a:spcPts val="800"/>
                  </a:spcBef>
                  <a:buFont typeface="Arial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en-US"/>
                  <a:t>Constraint 1: N</a:t>
                </a:r>
                <a:r>
                  <a:rPr lang="en-US" altLang="zh-CN"/>
                  <a:t>utrition requirement</a:t>
                </a:r>
              </a:p>
              <a:p>
                <a:pPr lvl="1">
                  <a:lnSpc>
                    <a:spcPct val="120000"/>
                  </a:lnSpc>
                </a:pPr>
                <a14:m>
                  <m:oMath xmlns:m="http://schemas.openxmlformats.org/officeDocument/2006/math">
                    <m:nary>
                      <m:naryPr>
                        <m:chr m:val="∑"/>
                        <m:limLoc m:val="undOvr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121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𝑛𝑢𝑡𝑟𝑖𝑒𝑛𝑡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/>
                  <a:t> &gt;= </a:t>
                </a:r>
                <a:r>
                  <a:rPr lang="en-US" err="1"/>
                  <a:t>min_requirement</a:t>
                </a:r>
                <a:r>
                  <a:rPr lang="en-US"/>
                  <a:t>, for j = 1,…, 8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en-US"/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undOvr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121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𝑛𝑢𝑡𝑟𝑖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𝑒𝑛𝑡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/>
                  <a:t>&lt;= </a:t>
                </a:r>
                <a:r>
                  <a:rPr lang="en-US" err="1"/>
                  <a:t>max_intake</a:t>
                </a:r>
                <a:r>
                  <a:rPr lang="en-US"/>
                  <a:t>, for j = 1,…,8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/>
                  <a:t>Constraint 2: 2 mains (0-58), 1 breakfast (94-121), beverage(66-83), fruits(84-93), dessert(59-65) optional  </a:t>
                </a:r>
              </a:p>
              <a:p>
                <a:pPr lvl="1">
                  <a:lnSpc>
                    <a:spcPct val="12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5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8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/>
                  <a:t>(mains)</a:t>
                </a:r>
              </a:p>
              <a:p>
                <a:pPr lvl="1">
                  <a:lnSpc>
                    <a:spcPct val="12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94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121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=1 </m:t>
                    </m:r>
                  </m:oMath>
                </a14:m>
                <a:r>
                  <a:rPr lang="en-US"/>
                  <a:t>(breakfast)</a:t>
                </a:r>
              </a:p>
              <a:p>
                <a:pPr lvl="1">
                  <a:lnSpc>
                    <a:spcPct val="12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59,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65,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≤2 </m:t>
                    </m:r>
                  </m:oMath>
                </a14:m>
                <a:r>
                  <a:rPr lang="en-US"/>
                  <a:t>(at most 2 desserts)</a:t>
                </a:r>
              </a:p>
              <a:p>
                <a:pPr lvl="1">
                  <a:lnSpc>
                    <a:spcPct val="12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66,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83,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≤2 </m:t>
                    </m:r>
                  </m:oMath>
                </a14:m>
                <a:r>
                  <a:rPr lang="en-US"/>
                  <a:t>(at most 2 beverages)</a:t>
                </a:r>
              </a:p>
              <a:p>
                <a:pPr lvl="1">
                  <a:lnSpc>
                    <a:spcPct val="12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84,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93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≤2 </m:t>
                    </m:r>
                  </m:oMath>
                </a14:m>
                <a:r>
                  <a:rPr lang="en-US"/>
                  <a:t>(at most 2 fruits)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/>
                  <a:t>Constraint 3: allergy for food i:</a:t>
                </a:r>
              </a:p>
              <a:p>
                <a:pPr lvl="1">
                  <a:lnSpc>
                    <a:spcPct val="12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/>
              </a:p>
            </p:txBody>
          </p:sp>
        </mc:Choice>
        <mc:Fallback>
          <p:sp>
            <p:nvSpPr>
              <p:cNvPr id="2" name="Content Placeholder 2">
                <a:extLst>
                  <a:ext uri="{FF2B5EF4-FFF2-40B4-BE49-F238E27FC236}">
                    <a16:creationId xmlns:a16="http://schemas.microsoft.com/office/drawing/2014/main" id="{3DDB64BD-A045-43E7-960B-A1E1A08186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5360" y="1133715"/>
                <a:ext cx="9096224" cy="5479750"/>
              </a:xfrm>
              <a:prstGeom prst="rect">
                <a:avLst/>
              </a:prstGeom>
              <a:blipFill>
                <a:blip r:embed="rId2"/>
                <a:stretch>
                  <a:fillRect l="-67" t="-667" b="-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134397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9CDD5AE-8B17-408E-A880-115B8297B8F2}"/>
              </a:ext>
            </a:extLst>
          </p:cNvPr>
          <p:cNvSpPr txBox="1">
            <a:spLocks/>
          </p:cNvSpPr>
          <p:nvPr/>
        </p:nvSpPr>
        <p:spPr>
          <a:xfrm>
            <a:off x="273477" y="227513"/>
            <a:ext cx="9862982" cy="592825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Preliminary Result </a:t>
            </a:r>
          </a:p>
          <a:p>
            <a:r>
              <a:rPr lang="en-US" sz="2400"/>
              <a:t>Optimizing calorie intake for a 1800 kcal diet, female (obj:1800)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922585EC-434F-4C46-A951-1F3DDB966F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5084931"/>
              </p:ext>
            </p:extLst>
          </p:nvPr>
        </p:nvGraphicFramePr>
        <p:xfrm>
          <a:off x="273477" y="1322142"/>
          <a:ext cx="11641870" cy="525645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74603">
                  <a:extLst>
                    <a:ext uri="{9D8B030D-6E8A-4147-A177-3AD203B41FA5}">
                      <a16:colId xmlns:a16="http://schemas.microsoft.com/office/drawing/2014/main" val="219124952"/>
                    </a:ext>
                  </a:extLst>
                </a:gridCol>
                <a:gridCol w="2854960">
                  <a:extLst>
                    <a:ext uri="{9D8B030D-6E8A-4147-A177-3AD203B41FA5}">
                      <a16:colId xmlns:a16="http://schemas.microsoft.com/office/drawing/2014/main" val="1347431977"/>
                    </a:ext>
                  </a:extLst>
                </a:gridCol>
                <a:gridCol w="848360">
                  <a:extLst>
                    <a:ext uri="{9D8B030D-6E8A-4147-A177-3AD203B41FA5}">
                      <a16:colId xmlns:a16="http://schemas.microsoft.com/office/drawing/2014/main" val="1970152468"/>
                    </a:ext>
                  </a:extLst>
                </a:gridCol>
                <a:gridCol w="858520">
                  <a:extLst>
                    <a:ext uri="{9D8B030D-6E8A-4147-A177-3AD203B41FA5}">
                      <a16:colId xmlns:a16="http://schemas.microsoft.com/office/drawing/2014/main" val="1245810106"/>
                    </a:ext>
                  </a:extLst>
                </a:gridCol>
                <a:gridCol w="787400">
                  <a:extLst>
                    <a:ext uri="{9D8B030D-6E8A-4147-A177-3AD203B41FA5}">
                      <a16:colId xmlns:a16="http://schemas.microsoft.com/office/drawing/2014/main" val="3826419719"/>
                    </a:ext>
                  </a:extLst>
                </a:gridCol>
                <a:gridCol w="1071880">
                  <a:extLst>
                    <a:ext uri="{9D8B030D-6E8A-4147-A177-3AD203B41FA5}">
                      <a16:colId xmlns:a16="http://schemas.microsoft.com/office/drawing/2014/main" val="3294252668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3705494249"/>
                    </a:ext>
                  </a:extLst>
                </a:gridCol>
                <a:gridCol w="1305560">
                  <a:extLst>
                    <a:ext uri="{9D8B030D-6E8A-4147-A177-3AD203B41FA5}">
                      <a16:colId xmlns:a16="http://schemas.microsoft.com/office/drawing/2014/main" val="3702362012"/>
                    </a:ext>
                  </a:extLst>
                </a:gridCol>
                <a:gridCol w="1153160">
                  <a:extLst>
                    <a:ext uri="{9D8B030D-6E8A-4147-A177-3AD203B41FA5}">
                      <a16:colId xmlns:a16="http://schemas.microsoft.com/office/drawing/2014/main" val="3460106246"/>
                    </a:ext>
                  </a:extLst>
                </a:gridCol>
                <a:gridCol w="881587">
                  <a:extLst>
                    <a:ext uri="{9D8B030D-6E8A-4147-A177-3AD203B41FA5}">
                      <a16:colId xmlns:a16="http://schemas.microsoft.com/office/drawing/2014/main" val="1936883025"/>
                    </a:ext>
                  </a:extLst>
                </a:gridCol>
              </a:tblGrid>
              <a:tr h="635516">
                <a:tc>
                  <a:txBody>
                    <a:bodyPr/>
                    <a:lstStyle/>
                    <a:p>
                      <a:pPr marL="0" algn="ctr" defTabSz="914400" rtl="0" eaLnBrk="1" fontAlgn="t" latinLnBrk="0" hangingPunct="1"/>
                      <a:r>
                        <a:rPr lang="en-US" sz="1800" b="1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Cat</a:t>
                      </a:r>
                    </a:p>
                  </a:txBody>
                  <a:tcPr marL="6350" marR="6350" marT="6350" marB="0">
                    <a:solidFill>
                      <a:srgbClr val="CA2A1E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0" hangingPunct="1"/>
                      <a:r>
                        <a:rPr lang="en-US" sz="1800" b="1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Food Name</a:t>
                      </a:r>
                    </a:p>
                  </a:txBody>
                  <a:tcPr marL="6350" marR="6350" marT="6350" marB="0">
                    <a:solidFill>
                      <a:srgbClr val="CA2A1E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0" hangingPunct="1"/>
                      <a:r>
                        <a:rPr lang="en-US" sz="1800" b="1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Energy (kcal)</a:t>
                      </a:r>
                    </a:p>
                  </a:txBody>
                  <a:tcPr marL="6350" marR="6350" marT="6350" marB="0">
                    <a:solidFill>
                      <a:srgbClr val="CA2A1E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0" hangingPunct="1"/>
                      <a:r>
                        <a:rPr lang="en-US" sz="1800" b="1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Protein (g)</a:t>
                      </a:r>
                    </a:p>
                  </a:txBody>
                  <a:tcPr marL="6350" marR="6350" marT="6350" marB="0">
                    <a:solidFill>
                      <a:srgbClr val="CA2A1E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0" hangingPunct="1"/>
                      <a:r>
                        <a:rPr lang="en-US" sz="1800" b="1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Total fat (g)</a:t>
                      </a:r>
                    </a:p>
                  </a:txBody>
                  <a:tcPr marL="6350" marR="6350" marT="6350" marB="0">
                    <a:solidFill>
                      <a:srgbClr val="CA2A1E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0" hangingPunct="1"/>
                      <a:r>
                        <a:rPr lang="en-US" sz="1800" b="1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Saturated fat (g)</a:t>
                      </a:r>
                    </a:p>
                  </a:txBody>
                  <a:tcPr marL="6350" marR="6350" marT="6350" marB="0">
                    <a:solidFill>
                      <a:srgbClr val="CA2A1E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0" hangingPunct="1"/>
                      <a:r>
                        <a:rPr lang="en-US" sz="1800" b="1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Dietary </a:t>
                      </a:r>
                      <a:r>
                        <a:rPr lang="en-US" sz="1800" b="1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fibre</a:t>
                      </a:r>
                      <a:r>
                        <a:rPr lang="en-US" sz="1800" b="1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(g)</a:t>
                      </a:r>
                    </a:p>
                  </a:txBody>
                  <a:tcPr marL="6350" marR="6350" marT="6350" marB="0">
                    <a:solidFill>
                      <a:srgbClr val="CA2A1E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0" hangingPunct="1"/>
                      <a:r>
                        <a:rPr lang="en-US" sz="1800" b="1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Carbo</a:t>
                      </a:r>
                      <a:r>
                        <a:rPr lang="en-US" altLang="zh-CN" sz="1800" b="1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en-US" sz="1800" b="1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hydrate (g)</a:t>
                      </a:r>
                    </a:p>
                  </a:txBody>
                  <a:tcPr marL="6350" marR="6350" marT="6350" marB="0">
                    <a:solidFill>
                      <a:srgbClr val="CA2A1E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0" hangingPunct="1"/>
                      <a:r>
                        <a:rPr lang="en-US" sz="1800" b="1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Choles</a:t>
                      </a:r>
                      <a:r>
                        <a:rPr lang="en-US" altLang="zh-CN" sz="1800" b="1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  <a:r>
                        <a:rPr lang="en-US" sz="1800" b="1" kern="1200" err="1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terol</a:t>
                      </a:r>
                      <a:r>
                        <a:rPr lang="en-US" sz="1800" b="1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(mg)</a:t>
                      </a:r>
                    </a:p>
                  </a:txBody>
                  <a:tcPr marL="6350" marR="6350" marT="6350" marB="0">
                    <a:solidFill>
                      <a:srgbClr val="CA2A1E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t" latinLnBrk="0" hangingPunct="1"/>
                      <a:r>
                        <a:rPr lang="en-US" sz="1800" b="1" kern="120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Sodium (mg)</a:t>
                      </a:r>
                    </a:p>
                  </a:txBody>
                  <a:tcPr marL="6350" marR="6350" marT="6350" marB="0">
                    <a:solidFill>
                      <a:srgbClr val="CA2A1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3777917"/>
                  </a:ext>
                </a:extLst>
              </a:tr>
              <a:tr h="635516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u="none" strike="noStrike">
                          <a:effectLst/>
                        </a:rPr>
                        <a:t>Breakfast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solidFill>
                      <a:srgbClr val="F8D1C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u="none" strike="noStrike">
                          <a:effectLst/>
                        </a:rPr>
                        <a:t>Red rice porridge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solidFill>
                      <a:srgbClr val="F8D1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u="none" strike="noStrike">
                          <a:effectLst/>
                        </a:rPr>
                        <a:t>74.24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solidFill>
                      <a:srgbClr val="F8D1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u="none" strike="noStrike">
                          <a:effectLst/>
                        </a:rPr>
                        <a:t>2.3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solidFill>
                      <a:srgbClr val="F8D1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u="none" strike="noStrike">
                          <a:effectLst/>
                        </a:rPr>
                        <a:t>0.51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solidFill>
                      <a:srgbClr val="F8D1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u="none" strike="noStrike">
                          <a:effectLst/>
                        </a:rPr>
                        <a:t>0.15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solidFill>
                      <a:srgbClr val="F8D1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u="none" strike="noStrike">
                          <a:effectLst/>
                        </a:rPr>
                        <a:t>1.02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solidFill>
                      <a:srgbClr val="F8D1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u="none" strike="noStrike">
                          <a:effectLst/>
                        </a:rPr>
                        <a:t>15.1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solidFill>
                      <a:srgbClr val="F8D1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u="none" strike="noStrike">
                          <a:effectLst/>
                        </a:rPr>
                        <a:t>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solidFill>
                      <a:srgbClr val="F8D1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u="none" strike="noStrike">
                          <a:effectLst/>
                        </a:rPr>
                        <a:t>7.68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solidFill>
                      <a:srgbClr val="F8D1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2505557"/>
                  </a:ext>
                </a:extLst>
              </a:tr>
              <a:tr h="815019">
                <a:tc rowSpan="2"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Main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solidFill>
                      <a:srgbClr val="F8D1C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Salmon and Teriyaki Chicken Bento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solidFill>
                      <a:srgbClr val="F8D1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664.54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solidFill>
                      <a:srgbClr val="F8D1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28.54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solidFill>
                      <a:srgbClr val="F8D1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16.99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solidFill>
                      <a:srgbClr val="F8D1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5.17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solidFill>
                      <a:srgbClr val="F8D1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8.03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solidFill>
                      <a:srgbClr val="F8D1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99.9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solidFill>
                      <a:srgbClr val="F8D1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solidFill>
                      <a:srgbClr val="F8D1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1097.16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solidFill>
                      <a:srgbClr val="F8D1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8061993"/>
                  </a:ext>
                </a:extLst>
              </a:tr>
              <a:tr h="81501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Salmon and Teriyaki Chicken Bento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solidFill>
                      <a:srgbClr val="F8D1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664.54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solidFill>
                      <a:srgbClr val="F8D1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28.54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solidFill>
                      <a:srgbClr val="F8D1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16.99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solidFill>
                      <a:srgbClr val="F8D1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5.17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solidFill>
                      <a:srgbClr val="F8D1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8.03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solidFill>
                      <a:srgbClr val="F8D1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99.9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solidFill>
                      <a:srgbClr val="F8D1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solidFill>
                      <a:srgbClr val="F8D1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1097.16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solidFill>
                      <a:srgbClr val="F8D1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4819470"/>
                  </a:ext>
                </a:extLst>
              </a:tr>
              <a:tr h="1084354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Dessert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solidFill>
                      <a:srgbClr val="F8D1C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err="1">
                          <a:effectLst/>
                        </a:rPr>
                        <a:t>Beancurd</a:t>
                      </a:r>
                      <a:r>
                        <a:rPr lang="en-US" sz="1600" u="none" strike="noStrike">
                          <a:effectLst/>
                        </a:rPr>
                        <a:t> Dessert with Red Bean Toppings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solidFill>
                      <a:srgbClr val="F8D1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164.64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solidFill>
                      <a:srgbClr val="F8D1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9.8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solidFill>
                      <a:srgbClr val="F8D1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5.25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solidFill>
                      <a:srgbClr val="F8D1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2.63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solidFill>
                      <a:srgbClr val="F8D1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7.45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solidFill>
                      <a:srgbClr val="F8D1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19.6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solidFill>
                      <a:srgbClr val="F8D1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solidFill>
                      <a:srgbClr val="F8D1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50.18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solidFill>
                      <a:srgbClr val="F8D1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1701879"/>
                  </a:ext>
                </a:extLst>
              </a:tr>
              <a:tr h="635516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Beverage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solidFill>
                      <a:srgbClr val="F8D1C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Sugar cane juice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solidFill>
                      <a:srgbClr val="F8D1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126.24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solidFill>
                      <a:srgbClr val="F8D1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0.79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solidFill>
                      <a:srgbClr val="F8D1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solidFill>
                      <a:srgbClr val="F8D1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solidFill>
                      <a:srgbClr val="F8D1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1.58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solidFill>
                      <a:srgbClr val="F8D1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26.04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solidFill>
                      <a:srgbClr val="F8D1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solidFill>
                      <a:srgbClr val="F8D1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2.63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solidFill>
                      <a:srgbClr val="F8D1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8508146"/>
                  </a:ext>
                </a:extLst>
              </a:tr>
              <a:tr h="635516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Fruit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solidFill>
                      <a:srgbClr val="F8D1C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 err="1">
                          <a:effectLst/>
                        </a:rPr>
                        <a:t>Dragonfruit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solidFill>
                      <a:srgbClr val="F8D1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105.84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solidFill>
                      <a:srgbClr val="F8D1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2.81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solidFill>
                      <a:srgbClr val="F8D1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0.22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solidFill>
                      <a:srgbClr val="F8D1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0.04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solidFill>
                      <a:srgbClr val="F8D1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5.83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solidFill>
                      <a:srgbClr val="F8D1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22.9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solidFill>
                      <a:srgbClr val="F8D1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solidFill>
                      <a:srgbClr val="F8D1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25.92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solidFill>
                      <a:srgbClr val="F8D1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18768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848987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82DC8590-7A5D-46D5-8937-3419C63A1E87}"/>
              </a:ext>
            </a:extLst>
          </p:cNvPr>
          <p:cNvSpPr txBox="1">
            <a:spLocks/>
          </p:cNvSpPr>
          <p:nvPr/>
        </p:nvSpPr>
        <p:spPr>
          <a:xfrm>
            <a:off x="908925" y="1160142"/>
            <a:ext cx="10259925" cy="48556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745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945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146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346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lnSpc>
                <a:spcPct val="150000"/>
              </a:lnSpc>
              <a:buNone/>
            </a:pPr>
            <a:r>
              <a:rPr lang="en-US" sz="2800">
                <a:ea typeface="Cambria"/>
              </a:rPr>
              <a:t>Assumptions</a:t>
            </a:r>
            <a:endParaRPr lang="en-US" sz="2800"/>
          </a:p>
          <a:p>
            <a:pPr lvl="1">
              <a:lnSpc>
                <a:spcPct val="114999"/>
              </a:lnSpc>
              <a:buFont typeface="Wingdings" pitchFamily="34" charset="0"/>
              <a:buChar char="v"/>
            </a:pPr>
            <a:r>
              <a:rPr lang="en-US" sz="2200">
                <a:ea typeface="Cambria"/>
              </a:rPr>
              <a:t>Every day</a:t>
            </a:r>
          </a:p>
          <a:p>
            <a:pPr lvl="2">
              <a:lnSpc>
                <a:spcPct val="114999"/>
              </a:lnSpc>
              <a:buFont typeface="Wingdings" pitchFamily="34" charset="0"/>
              <a:buChar char="v"/>
            </a:pPr>
            <a:r>
              <a:rPr lang="en-US" sz="1800">
                <a:ea typeface="Cambria"/>
              </a:rPr>
              <a:t>Essential: 1 breakfast, 2 main meals, maximum 2 beverage</a:t>
            </a:r>
          </a:p>
          <a:p>
            <a:pPr lvl="2">
              <a:lnSpc>
                <a:spcPct val="114999"/>
              </a:lnSpc>
              <a:buFont typeface="Wingdings" pitchFamily="34" charset="0"/>
              <a:buChar char="v"/>
            </a:pPr>
            <a:r>
              <a:rPr lang="en-US" sz="1800">
                <a:ea typeface="Cambria"/>
              </a:rPr>
              <a:t>Optional: maximum 2 fruits , maximum 2 desserts</a:t>
            </a:r>
          </a:p>
          <a:p>
            <a:pPr lvl="1">
              <a:lnSpc>
                <a:spcPct val="114999"/>
              </a:lnSpc>
              <a:buFont typeface="Wingdings" pitchFamily="34" charset="0"/>
              <a:buChar char="v"/>
            </a:pPr>
            <a:r>
              <a:rPr lang="en-US" sz="2200">
                <a:ea typeface="Cambria"/>
              </a:rPr>
              <a:t>  Nutrition constraints for each day</a:t>
            </a:r>
          </a:p>
          <a:p>
            <a:pPr lvl="2">
              <a:lnSpc>
                <a:spcPct val="114999"/>
              </a:lnSpc>
              <a:buFont typeface="Wingdings" pitchFamily="34" charset="0"/>
              <a:buChar char="v"/>
            </a:pPr>
            <a:r>
              <a:rPr lang="en-US" sz="2000">
                <a:ea typeface="Cambria"/>
              </a:rPr>
              <a:t> Gender</a:t>
            </a:r>
            <a:endParaRPr lang="en-US" sz="2000"/>
          </a:p>
          <a:p>
            <a:pPr lvl="2">
              <a:lnSpc>
                <a:spcPct val="114999"/>
              </a:lnSpc>
              <a:buFont typeface="Wingdings" pitchFamily="34" charset="0"/>
              <a:buChar char="v"/>
            </a:pPr>
            <a:r>
              <a:rPr lang="en-US" sz="2000">
                <a:ea typeface="Cambria"/>
              </a:rPr>
              <a:t> Exercise routin</a:t>
            </a:r>
            <a:r>
              <a:rPr lang="en-US" altLang="zh-CN" sz="2000">
                <a:ea typeface="Cambria"/>
              </a:rPr>
              <a:t>e</a:t>
            </a:r>
          </a:p>
          <a:p>
            <a:pPr lvl="1">
              <a:lnSpc>
                <a:spcPct val="114999"/>
              </a:lnSpc>
              <a:buFont typeface="Wingdings" pitchFamily="34" charset="0"/>
              <a:buChar char="v"/>
            </a:pPr>
            <a:r>
              <a:rPr lang="en-US" sz="2200">
                <a:ea typeface="Cambria"/>
              </a:rPr>
              <a:t> </a:t>
            </a:r>
            <a:r>
              <a:rPr lang="en-US" altLang="zh-CN" sz="2200">
                <a:ea typeface="Cambria"/>
              </a:rPr>
              <a:t> Certain</a:t>
            </a:r>
            <a:r>
              <a:rPr lang="en-US" sz="2200">
                <a:ea typeface="Cambria"/>
              </a:rPr>
              <a:t> food allergy</a:t>
            </a:r>
          </a:p>
          <a:p>
            <a:pPr lvl="1">
              <a:lnSpc>
                <a:spcPct val="114999"/>
              </a:lnSpc>
              <a:buFont typeface="Wingdings" pitchFamily="34" charset="0"/>
              <a:buChar char="v"/>
            </a:pPr>
            <a:r>
              <a:rPr lang="en-US" sz="2200">
                <a:ea typeface="Cambria"/>
              </a:rPr>
              <a:t> max 2 repetition of meal in one week (consider only 5 weekdays)</a:t>
            </a:r>
            <a:endParaRPr lang="en-US">
              <a:ea typeface="Cambria"/>
            </a:endParaRPr>
          </a:p>
          <a:p>
            <a:pPr marL="685800" lvl="2" indent="0">
              <a:buNone/>
            </a:pPr>
            <a:endParaRPr lang="en-US">
              <a:ea typeface="Cambria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9CDD5AE-8B17-408E-A880-115B8297B8F2}"/>
              </a:ext>
            </a:extLst>
          </p:cNvPr>
          <p:cNvSpPr txBox="1">
            <a:spLocks/>
          </p:cNvSpPr>
          <p:nvPr/>
        </p:nvSpPr>
        <p:spPr>
          <a:xfrm>
            <a:off x="930200" y="483991"/>
            <a:ext cx="9260279" cy="68238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ea typeface="Cambria"/>
              </a:rPr>
              <a:t>Problem Formulation: one week planning</a:t>
            </a:r>
          </a:p>
        </p:txBody>
      </p:sp>
    </p:spTree>
    <p:extLst>
      <p:ext uri="{BB962C8B-B14F-4D97-AF65-F5344CB8AC3E}">
        <p14:creationId xmlns:p14="http://schemas.microsoft.com/office/powerpoint/2010/main" val="21993259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9CDD5AE-8B17-408E-A880-115B8297B8F2}"/>
              </a:ext>
            </a:extLst>
          </p:cNvPr>
          <p:cNvSpPr txBox="1">
            <a:spLocks/>
          </p:cNvSpPr>
          <p:nvPr/>
        </p:nvSpPr>
        <p:spPr>
          <a:xfrm>
            <a:off x="930201" y="509580"/>
            <a:ext cx="10945848" cy="70797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ea typeface="Cambria"/>
              </a:rPr>
              <a:t>Problem Formulation: one week planning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9F55F510-8A6A-40D5-AFF1-7338D4138FA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24191" y="1358972"/>
                <a:ext cx="9850976" cy="2193162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marL="274320" indent="-228600" algn="l" defTabSz="914400" rtl="0" eaLnBrk="1" latinLnBrk="0" hangingPunct="1">
                  <a:lnSpc>
                    <a:spcPct val="90000"/>
                  </a:lnSpc>
                  <a:spcBef>
                    <a:spcPts val="1800"/>
                  </a:spcBef>
                  <a:buClr>
                    <a:schemeClr val="tx1"/>
                  </a:buClr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9436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tx1"/>
                  </a:buClr>
                  <a:buFont typeface="Arial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-228600" algn="l" defTabSz="914400" rtl="0" eaLnBrk="1" latinLnBrk="0" hangingPunct="1">
                  <a:lnSpc>
                    <a:spcPct val="90000"/>
                  </a:lnSpc>
                  <a:spcBef>
                    <a:spcPts val="800"/>
                  </a:spcBef>
                  <a:buClr>
                    <a:schemeClr val="tx1"/>
                  </a:buClr>
                  <a:buFont typeface="Arial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34440" indent="-228600" algn="l" defTabSz="914400" rtl="0" eaLnBrk="1" latinLnBrk="0" hangingPunct="1">
                  <a:lnSpc>
                    <a:spcPct val="90000"/>
                  </a:lnSpc>
                  <a:spcBef>
                    <a:spcPts val="800"/>
                  </a:spcBef>
                  <a:buClr>
                    <a:schemeClr val="tx1"/>
                  </a:buClr>
                  <a:buFont typeface="Arial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54480" indent="-228600" algn="l" defTabSz="914400" rtl="0" eaLnBrk="1" latinLnBrk="0" hangingPunct="1">
                  <a:lnSpc>
                    <a:spcPct val="90000"/>
                  </a:lnSpc>
                  <a:spcBef>
                    <a:spcPts val="800"/>
                  </a:spcBef>
                  <a:buClr>
                    <a:schemeClr val="tx1"/>
                  </a:buClr>
                  <a:buFont typeface="Arial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74520" indent="-228600" algn="l" defTabSz="914400" rtl="0" eaLnBrk="1" latinLnBrk="0" hangingPunct="1">
                  <a:lnSpc>
                    <a:spcPct val="90000"/>
                  </a:lnSpc>
                  <a:spcBef>
                    <a:spcPts val="800"/>
                  </a:spcBef>
                  <a:buFont typeface="Arial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194560" indent="-228600" algn="l" defTabSz="914400" rtl="0" eaLnBrk="1" latinLnBrk="0" hangingPunct="1">
                  <a:lnSpc>
                    <a:spcPct val="90000"/>
                  </a:lnSpc>
                  <a:spcBef>
                    <a:spcPts val="800"/>
                  </a:spcBef>
                  <a:buFont typeface="Arial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800"/>
                  </a:spcBef>
                  <a:buFont typeface="Arial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834640" indent="-228600" algn="l" defTabSz="914400" rtl="0" eaLnBrk="1" latinLnBrk="0" hangingPunct="1">
                  <a:lnSpc>
                    <a:spcPct val="90000"/>
                  </a:lnSpc>
                  <a:spcBef>
                    <a:spcPts val="800"/>
                  </a:spcBef>
                  <a:buFont typeface="Arial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88620" indent="-342900">
                  <a:lnSpc>
                    <a:spcPct val="150000"/>
                  </a:lnSpc>
                </a:pPr>
                <a:r>
                  <a:rPr lang="en-US" sz="2400" b="1">
                    <a:ea typeface="Cambria"/>
                  </a:rPr>
                  <a:t>Objective</a:t>
                </a:r>
                <a:endParaRPr lang="en-US" sz="2400">
                  <a:ea typeface="Cambria"/>
                </a:endParaRPr>
              </a:p>
              <a:p>
                <a:pPr lvl="1">
                  <a:buFont typeface="Wingdings" pitchFamily="34" charset="0"/>
                  <a:buChar char="v"/>
                </a:pPr>
                <a:r>
                  <a:rPr lang="en-US" sz="2200"/>
                  <a:t> Min fat: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undOvr"/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121</m:t>
                        </m:r>
                      </m:sup>
                      <m:e>
                        <m:nary>
                          <m:naryPr>
                            <m:chr m:val="∑"/>
                            <m:limLoc m:val="undOvr"/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  <m:t>𝑓𝑎𝑡</m:t>
                                </m:r>
                              </m:e>
                              <m:sub>
                                <m:r>
                                  <a:rPr lang="en-US" sz="22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2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sub>
                            </m:sSub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  <m:sSub>
                              <m:sSubPr>
                                <m:ctrlPr>
                                  <a:rPr 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200" i="1">
                                    <a:latin typeface="Cambria Math" panose="02040503050406030204" pitchFamily="18" charset="0"/>
                                  </a:rPr>
                                  <m:t>𝑖𝑑</m:t>
                                </m:r>
                              </m:sub>
                            </m:sSub>
                          </m:e>
                        </m:nary>
                      </m:e>
                    </m:nary>
                  </m:oMath>
                </a14:m>
                <a:endParaRPr lang="en-US" sz="2200"/>
              </a:p>
              <a:p>
                <a:pPr lvl="1">
                  <a:buFont typeface="Wingdings" pitchFamily="34" charset="0"/>
                  <a:buChar char="v"/>
                </a:pPr>
                <a:r>
                  <a:rPr lang="en-US" sz="2200"/>
                  <a:t> Min calories: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undOvr"/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121</m:t>
                        </m:r>
                      </m:sup>
                      <m:e>
                        <m:nary>
                          <m:naryPr>
                            <m:chr m:val="∑"/>
                            <m:limLoc m:val="undOvr"/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5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nor/>
                                  </m:rPr>
                                  <a:rPr lang="en-US" sz="2200" dirty="0"/>
                                  <m:t>calories</m:t>
                                </m:r>
                              </m:e>
                              <m:sub>
                                <m:r>
                                  <a:rPr lang="en-US" sz="22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2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2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sub>
                            </m:sSub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  <m:sSub>
                              <m:sSubPr>
                                <m:ctrlPr>
                                  <a:rPr 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200" i="1">
                                    <a:latin typeface="Cambria Math" panose="02040503050406030204" pitchFamily="18" charset="0"/>
                                  </a:rPr>
                                  <m:t>𝑖𝑑</m:t>
                                </m:r>
                              </m:sub>
                            </m:sSub>
                          </m:e>
                        </m:nary>
                      </m:e>
                    </m:nary>
                  </m:oMath>
                </a14:m>
                <a:endParaRPr lang="en-US" sz="2200"/>
              </a:p>
              <a:p>
                <a:pPr lvl="1">
                  <a:buFont typeface="Wingdings" pitchFamily="34" charset="0"/>
                  <a:buChar char="v"/>
                </a:pPr>
                <a:r>
                  <a:rPr lang="en-US" sz="2200"/>
                  <a:t> Min cholesterol: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undOvr"/>
                        <m:ctrlPr>
                          <a:rPr lang="en-US" sz="22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200" i="1">
                            <a:latin typeface="Cambria Math" panose="02040503050406030204" pitchFamily="18" charset="0"/>
                          </a:rPr>
                          <m:t>121</m:t>
                        </m:r>
                      </m:sup>
                      <m:e>
                        <m:nary>
                          <m:naryPr>
                            <m:chr m:val="∑"/>
                            <m:limLoc m:val="undOvr"/>
                            <m:ctrlPr>
                              <a:rPr lang="en-US" sz="22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5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nor/>
                                  </m:rPr>
                                  <a:rPr lang="en-US" sz="2200" dirty="0"/>
                                  <m:t>cholesterol</m:t>
                                </m:r>
                              </m:e>
                              <m:sub>
                                <m:r>
                                  <a:rPr lang="en-US" sz="22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2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2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sub>
                            </m:sSub>
                            <m:r>
                              <a:rPr lang="en-US" sz="2200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  <m:sSub>
                              <m:sSubPr>
                                <m:ctrlPr>
                                  <a:rPr 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200" i="1">
                                    <a:latin typeface="Cambria Math" panose="02040503050406030204" pitchFamily="18" charset="0"/>
                                  </a:rPr>
                                  <m:t>𝑖𝑑</m:t>
                                </m:r>
                              </m:sub>
                            </m:sSub>
                          </m:e>
                        </m:nary>
                      </m:e>
                    </m:nary>
                  </m:oMath>
                </a14:m>
                <a:endParaRPr lang="en-US" sz="2200"/>
              </a:p>
              <a:p>
                <a:pPr lvl="1"/>
                <a:endParaRPr lang="en-US">
                  <a:ea typeface="Cambria"/>
                </a:endParaRPr>
              </a:p>
              <a:p>
                <a:pPr lvl="1"/>
                <a:endParaRPr lang="en-US">
                  <a:ea typeface="Cambria"/>
                </a:endParaRPr>
              </a:p>
              <a:p>
                <a:pPr marL="365760" lvl="1" indent="0">
                  <a:buNone/>
                </a:pPr>
                <a:endParaRPr lang="en-US" altLang="ja-JP">
                  <a:ea typeface="Cambria"/>
                </a:endParaRPr>
              </a:p>
              <a:p>
                <a:pPr marL="365760" lvl="1" indent="0">
                  <a:buNone/>
                </a:pPr>
                <a:endParaRPr lang="en-US">
                  <a:ea typeface="Cambria"/>
                </a:endParaRPr>
              </a:p>
              <a:p>
                <a:pPr marL="45720" indent="0">
                  <a:buNone/>
                </a:pPr>
                <a:endParaRPr lang="en-US">
                  <a:ea typeface="Cambria"/>
                </a:endParaRPr>
              </a:p>
              <a:p>
                <a:endParaRPr lang="en-US">
                  <a:ea typeface="Cambria"/>
                </a:endParaRPr>
              </a:p>
              <a:p>
                <a:pPr marL="685800" lvl="2" indent="0">
                  <a:buNone/>
                </a:pPr>
                <a:endParaRPr lang="en-US">
                  <a:ea typeface="Cambria"/>
                </a:endParaRPr>
              </a:p>
            </p:txBody>
          </p:sp>
        </mc:Choice>
        <mc:Fallback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9F55F510-8A6A-40D5-AFF1-7338D4138F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4191" y="1358972"/>
                <a:ext cx="9850976" cy="2193162"/>
              </a:xfrm>
              <a:prstGeom prst="rect">
                <a:avLst/>
              </a:prstGeom>
              <a:blipFill>
                <a:blip r:embed="rId2"/>
                <a:stretch>
                  <a:fillRect l="-309" b="-29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AAF0D79B-C69C-4FC0-ACDD-C713F0F07FA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23494" y="3559694"/>
                <a:ext cx="4529459" cy="1259144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 lnSpcReduction="10000"/>
              </a:bodyPr>
              <a:lstStyle>
                <a:lvl1pPr marL="274320" indent="-228600" algn="l" defTabSz="914400" rtl="0" eaLnBrk="1" latinLnBrk="0" hangingPunct="1">
                  <a:lnSpc>
                    <a:spcPct val="90000"/>
                  </a:lnSpc>
                  <a:spcBef>
                    <a:spcPts val="1800"/>
                  </a:spcBef>
                  <a:buClr>
                    <a:schemeClr val="tx1"/>
                  </a:buClr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9436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tx1"/>
                  </a:buClr>
                  <a:buFont typeface="Arial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-228600" algn="l" defTabSz="914400" rtl="0" eaLnBrk="1" latinLnBrk="0" hangingPunct="1">
                  <a:lnSpc>
                    <a:spcPct val="90000"/>
                  </a:lnSpc>
                  <a:spcBef>
                    <a:spcPts val="800"/>
                  </a:spcBef>
                  <a:buClr>
                    <a:schemeClr val="tx1"/>
                  </a:buClr>
                  <a:buFont typeface="Arial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34440" indent="-228600" algn="l" defTabSz="914400" rtl="0" eaLnBrk="1" latinLnBrk="0" hangingPunct="1">
                  <a:lnSpc>
                    <a:spcPct val="90000"/>
                  </a:lnSpc>
                  <a:spcBef>
                    <a:spcPts val="800"/>
                  </a:spcBef>
                  <a:buClr>
                    <a:schemeClr val="tx1"/>
                  </a:buClr>
                  <a:buFont typeface="Arial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54480" indent="-228600" algn="l" defTabSz="914400" rtl="0" eaLnBrk="1" latinLnBrk="0" hangingPunct="1">
                  <a:lnSpc>
                    <a:spcPct val="90000"/>
                  </a:lnSpc>
                  <a:spcBef>
                    <a:spcPts val="800"/>
                  </a:spcBef>
                  <a:buClr>
                    <a:schemeClr val="tx1"/>
                  </a:buClr>
                  <a:buFont typeface="Arial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74520" indent="-228600" algn="l" defTabSz="914400" rtl="0" eaLnBrk="1" latinLnBrk="0" hangingPunct="1">
                  <a:lnSpc>
                    <a:spcPct val="90000"/>
                  </a:lnSpc>
                  <a:spcBef>
                    <a:spcPts val="800"/>
                  </a:spcBef>
                  <a:buFont typeface="Arial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194560" indent="-228600" algn="l" defTabSz="914400" rtl="0" eaLnBrk="1" latinLnBrk="0" hangingPunct="1">
                  <a:lnSpc>
                    <a:spcPct val="90000"/>
                  </a:lnSpc>
                  <a:spcBef>
                    <a:spcPts val="800"/>
                  </a:spcBef>
                  <a:buFont typeface="Arial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800"/>
                  </a:spcBef>
                  <a:buFont typeface="Arial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834640" indent="-228600" algn="l" defTabSz="914400" rtl="0" eaLnBrk="1" latinLnBrk="0" hangingPunct="1">
                  <a:lnSpc>
                    <a:spcPct val="90000"/>
                  </a:lnSpc>
                  <a:spcBef>
                    <a:spcPts val="800"/>
                  </a:spcBef>
                  <a:buFont typeface="Arial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88620" indent="-342900">
                  <a:lnSpc>
                    <a:spcPct val="150000"/>
                  </a:lnSpc>
                </a:pPr>
                <a:r>
                  <a:rPr lang="en-US" sz="2400" b="1">
                    <a:ea typeface="Cambria"/>
                  </a:rPr>
                  <a:t>Decision Variables</a:t>
                </a:r>
                <a:endParaRPr lang="en-US" sz="2400">
                  <a:ea typeface="Cambria"/>
                </a:endParaRPr>
              </a:p>
              <a:p>
                <a:pPr lvl="1">
                  <a:lnSpc>
                    <a:spcPct val="150000"/>
                  </a:lnSpc>
                  <a:buFont typeface="Wingdings" pitchFamily="34" charset="0"/>
                  <a:buChar char="v"/>
                </a:pPr>
                <a:r>
                  <a:rPr lang="en-US" sz="2200"/>
                  <a:t>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𝑖𝑑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=1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𝑜𝑟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0</m:t>
                    </m:r>
                  </m:oMath>
                </a14:m>
                <a:endParaRPr lang="en-US" sz="2200" b="1"/>
              </a:p>
              <a:p>
                <a:pPr marL="365760" lvl="1" indent="0">
                  <a:lnSpc>
                    <a:spcPct val="150000"/>
                  </a:lnSpc>
                  <a:buNone/>
                </a:pPr>
                <a:endParaRPr lang="en-US" sz="2200"/>
              </a:p>
              <a:p>
                <a:pPr lvl="1"/>
                <a:endParaRPr lang="en-US"/>
              </a:p>
              <a:p>
                <a:pPr lvl="1"/>
                <a:endParaRPr lang="en-US">
                  <a:ea typeface="Cambria"/>
                </a:endParaRPr>
              </a:p>
              <a:p>
                <a:pPr marL="365760" lvl="1" indent="0">
                  <a:buNone/>
                </a:pPr>
                <a:endParaRPr lang="en-US" altLang="ja-JP">
                  <a:ea typeface="Cambria"/>
                </a:endParaRPr>
              </a:p>
              <a:p>
                <a:pPr marL="365760" lvl="1" indent="0">
                  <a:buNone/>
                </a:pPr>
                <a:endParaRPr lang="en-US">
                  <a:ea typeface="Cambria"/>
                </a:endParaRPr>
              </a:p>
              <a:p>
                <a:pPr marL="45720" indent="0">
                  <a:buNone/>
                </a:pPr>
                <a:endParaRPr lang="en-US">
                  <a:ea typeface="Cambria"/>
                </a:endParaRPr>
              </a:p>
              <a:p>
                <a:endParaRPr lang="en-US">
                  <a:ea typeface="Cambria"/>
                </a:endParaRPr>
              </a:p>
              <a:p>
                <a:pPr marL="685800" lvl="2" indent="0">
                  <a:buNone/>
                </a:pPr>
                <a:endParaRPr lang="en-US">
                  <a:ea typeface="Cambria"/>
                </a:endParaRPr>
              </a:p>
            </p:txBody>
          </p:sp>
        </mc:Choice>
        <mc:Fallback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AAF0D79B-C69C-4FC0-ACDD-C713F0F07F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3494" y="3559694"/>
                <a:ext cx="4529459" cy="1259144"/>
              </a:xfrm>
              <a:prstGeom prst="rect">
                <a:avLst/>
              </a:prstGeom>
              <a:blipFill>
                <a:blip r:embed="rId3"/>
                <a:stretch>
                  <a:fillRect l="-673" b="-24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345CDD2-7668-415F-8B20-7DB8CAB19984}"/>
                  </a:ext>
                </a:extLst>
              </p:cNvPr>
              <p:cNvSpPr txBox="1"/>
              <p:nvPr/>
            </p:nvSpPr>
            <p:spPr>
              <a:xfrm>
                <a:off x="1675606" y="4812542"/>
                <a:ext cx="10092343" cy="1138773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2200" i="1"/>
                  <a:t>where 1 means choosing the meal</a:t>
                </a:r>
                <a:r>
                  <a:rPr lang="en-US" sz="2200" b="1" i="1"/>
                  <a:t> </a:t>
                </a:r>
                <a:r>
                  <a:rPr lang="en-US" sz="2200" b="1" i="1" err="1"/>
                  <a:t>i</a:t>
                </a:r>
                <a:r>
                  <a:rPr lang="en-US" sz="2200" b="1" i="1"/>
                  <a:t> </a:t>
                </a:r>
                <a:r>
                  <a:rPr lang="en-US" sz="2200" i="1"/>
                  <a:t>on day d, 0 means not choosing the meal</a:t>
                </a:r>
                <a:r>
                  <a:rPr lang="en-US" sz="2200" b="1" i="1"/>
                  <a:t> </a:t>
                </a:r>
                <a:r>
                  <a:rPr lang="en-US" sz="2200" b="1" i="1" err="1"/>
                  <a:t>i</a:t>
                </a:r>
                <a:r>
                  <a:rPr lang="en-US" sz="2200" i="1"/>
                  <a:t> on day </a:t>
                </a:r>
                <a:r>
                  <a:rPr lang="en-US" sz="2200" b="1" i="1"/>
                  <a:t>d</a:t>
                </a:r>
              </a:p>
              <a:p>
                <a:r>
                  <a:rPr lang="en-US" sz="2200" i="1"/>
                  <a:t> </a:t>
                </a:r>
                <a:r>
                  <a:rPr lang="en-US" sz="240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</a:rPr>
                      <m:t>i</m:t>
                    </m:r>
                    <m:r>
                      <a:rPr lang="en-US" sz="2400">
                        <a:latin typeface="Cambria Math" panose="02040503050406030204" pitchFamily="18" charset="0"/>
                      </a:rPr>
                      <m:t> ∈{1,2…121}</m:t>
                    </m:r>
                  </m:oMath>
                </a14:m>
                <a:r>
                  <a:rPr lang="en-US" sz="240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d</m:t>
                    </m:r>
                    <m:r>
                      <a:rPr lang="en-US" sz="2400">
                        <a:latin typeface="Cambria Math" panose="02040503050406030204" pitchFamily="18" charset="0"/>
                      </a:rPr>
                      <m:t> ∈{1,2…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sz="240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2400"/>
                  <a:t> </a:t>
                </a:r>
                <a:endParaRPr lang="en-US" i="1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345CDD2-7668-415F-8B20-7DB8CAB199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5606" y="4812542"/>
                <a:ext cx="10092343" cy="1138773"/>
              </a:xfrm>
              <a:prstGeom prst="rect">
                <a:avLst/>
              </a:prstGeom>
              <a:blipFill>
                <a:blip r:embed="rId4"/>
                <a:stretch>
                  <a:fillRect l="-785" t="-3209" b="-11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14531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9CDD5AE-8B17-408E-A880-115B8297B8F2}"/>
              </a:ext>
            </a:extLst>
          </p:cNvPr>
          <p:cNvSpPr txBox="1">
            <a:spLocks/>
          </p:cNvSpPr>
          <p:nvPr/>
        </p:nvSpPr>
        <p:spPr>
          <a:xfrm>
            <a:off x="930201" y="483991"/>
            <a:ext cx="11168872" cy="114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ea typeface="Cambria"/>
              </a:rPr>
              <a:t>Problem Formulation: one week planning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2">
                <a:extLst>
                  <a:ext uri="{FF2B5EF4-FFF2-40B4-BE49-F238E27FC236}">
                    <a16:creationId xmlns:a16="http://schemas.microsoft.com/office/drawing/2014/main" id="{3DDB64BD-A045-43E7-960B-A1E1A08186A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35360" y="1133715"/>
                <a:ext cx="9096224" cy="5479750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 fontScale="85000" lnSpcReduction="20000"/>
              </a:bodyPr>
              <a:lstStyle>
                <a:lvl1pPr marL="274320" indent="-228600" algn="l" defTabSz="914400" rtl="0" eaLnBrk="1" latinLnBrk="0" hangingPunct="1">
                  <a:lnSpc>
                    <a:spcPct val="90000"/>
                  </a:lnSpc>
                  <a:spcBef>
                    <a:spcPts val="1800"/>
                  </a:spcBef>
                  <a:buClr>
                    <a:schemeClr val="tx1"/>
                  </a:buClr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9436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tx1"/>
                  </a:buClr>
                  <a:buFont typeface="Arial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-228600" algn="l" defTabSz="914400" rtl="0" eaLnBrk="1" latinLnBrk="0" hangingPunct="1">
                  <a:lnSpc>
                    <a:spcPct val="90000"/>
                  </a:lnSpc>
                  <a:spcBef>
                    <a:spcPts val="800"/>
                  </a:spcBef>
                  <a:buClr>
                    <a:schemeClr val="tx1"/>
                  </a:buClr>
                  <a:buFont typeface="Arial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34440" indent="-228600" algn="l" defTabSz="914400" rtl="0" eaLnBrk="1" latinLnBrk="0" hangingPunct="1">
                  <a:lnSpc>
                    <a:spcPct val="90000"/>
                  </a:lnSpc>
                  <a:spcBef>
                    <a:spcPts val="800"/>
                  </a:spcBef>
                  <a:buClr>
                    <a:schemeClr val="tx1"/>
                  </a:buClr>
                  <a:buFont typeface="Arial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54480" indent="-228600" algn="l" defTabSz="914400" rtl="0" eaLnBrk="1" latinLnBrk="0" hangingPunct="1">
                  <a:lnSpc>
                    <a:spcPct val="90000"/>
                  </a:lnSpc>
                  <a:spcBef>
                    <a:spcPts val="800"/>
                  </a:spcBef>
                  <a:buClr>
                    <a:schemeClr val="tx1"/>
                  </a:buClr>
                  <a:buFont typeface="Arial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74520" indent="-228600" algn="l" defTabSz="914400" rtl="0" eaLnBrk="1" latinLnBrk="0" hangingPunct="1">
                  <a:lnSpc>
                    <a:spcPct val="90000"/>
                  </a:lnSpc>
                  <a:spcBef>
                    <a:spcPts val="800"/>
                  </a:spcBef>
                  <a:buFont typeface="Arial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194560" indent="-228600" algn="l" defTabSz="914400" rtl="0" eaLnBrk="1" latinLnBrk="0" hangingPunct="1">
                  <a:lnSpc>
                    <a:spcPct val="90000"/>
                  </a:lnSpc>
                  <a:spcBef>
                    <a:spcPts val="800"/>
                  </a:spcBef>
                  <a:buFont typeface="Arial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800"/>
                  </a:spcBef>
                  <a:buFont typeface="Arial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834640" indent="-228600" algn="l" defTabSz="914400" rtl="0" eaLnBrk="1" latinLnBrk="0" hangingPunct="1">
                  <a:lnSpc>
                    <a:spcPct val="90000"/>
                  </a:lnSpc>
                  <a:spcBef>
                    <a:spcPts val="800"/>
                  </a:spcBef>
                  <a:buFont typeface="Arial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20000"/>
                  </a:lnSpc>
                </a:pPr>
                <a:r>
                  <a:rPr lang="en-US"/>
                  <a:t>Constraint 1: N</a:t>
                </a:r>
                <a:r>
                  <a:rPr lang="en-US" altLang="zh-CN"/>
                  <a:t>utrition requirement</a:t>
                </a:r>
              </a:p>
              <a:p>
                <a:pPr lvl="1">
                  <a:lnSpc>
                    <a:spcPct val="120000"/>
                  </a:lnSpc>
                </a:pPr>
                <a14:m>
                  <m:oMath xmlns:m="http://schemas.openxmlformats.org/officeDocument/2006/math">
                    <m:nary>
                      <m:naryPr>
                        <m:chr m:val="∑"/>
                        <m:limLoc m:val="undOvr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121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𝑛𝑢𝑡𝑟𝑖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𝑒𝑛𝑡𝑠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𝑖𝑑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/>
                  <a:t> &gt;= </a:t>
                </a:r>
                <a:r>
                  <a:rPr lang="en-US" err="1"/>
                  <a:t>min_requirement</a:t>
                </a:r>
                <a:r>
                  <a:rPr lang="en-US"/>
                  <a:t>,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∀</m:t>
                    </m:r>
                    <m:r>
                      <m:rPr>
                        <m:sty m:val="p"/>
                      </m:rPr>
                      <a:rPr lang="en-US" smtClean="0">
                        <a:latin typeface="Cambria Math" panose="02040503050406030204" pitchFamily="18" charset="0"/>
                      </a:rPr>
                      <m:t>d</m:t>
                    </m:r>
                    <m:r>
                      <a:rPr lang="en-US">
                        <a:latin typeface="Cambria Math" panose="02040503050406030204" pitchFamily="18" charset="0"/>
                      </a:rPr>
                      <m:t> ∈{1,2…</m:t>
                    </m:r>
                    <m:r>
                      <a:rPr lang="en-US" smtClean="0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/>
                  <a:t>,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∀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j</m:t>
                    </m:r>
                    <m:r>
                      <a:rPr lang="en-US">
                        <a:latin typeface="Cambria Math" panose="02040503050406030204" pitchFamily="18" charset="0"/>
                      </a:rPr>
                      <m:t> ∈{1,2…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8</m:t>
                    </m:r>
                    <m:r>
                      <a:rPr lang="en-US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/>
                  <a:t> </a:t>
                </a:r>
              </a:p>
              <a:p>
                <a:pPr lvl="1">
                  <a:lnSpc>
                    <a:spcPct val="120000"/>
                  </a:lnSpc>
                </a:pPr>
                <a14:m>
                  <m:oMath xmlns:m="http://schemas.openxmlformats.org/officeDocument/2006/math">
                    <m:nary>
                      <m:naryPr>
                        <m:chr m:val="∑"/>
                        <m:limLoc m:val="undOvr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121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𝑛𝑢𝑡𝑟𝑖𝑒𝑛𝑡𝑠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𝑖𝑑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/>
                  <a:t> &lt;= </a:t>
                </a:r>
                <a:r>
                  <a:rPr lang="en-US" err="1"/>
                  <a:t>max_intake</a:t>
                </a:r>
                <a:r>
                  <a:rPr lang="en-US"/>
                  <a:t> ,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∀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d</m:t>
                    </m:r>
                    <m:r>
                      <a:rPr lang="en-US">
                        <a:latin typeface="Cambria Math" panose="02040503050406030204" pitchFamily="18" charset="0"/>
                      </a:rPr>
                      <m:t> ∈{1,2…5}</m:t>
                    </m:r>
                    <m:r>
                      <m:rPr>
                        <m:nor/>
                      </m:rPr>
                      <a:rPr lang="en-US" dirty="0"/>
                      <m:t>, </m:t>
                    </m:r>
                    <m:r>
                      <a:rPr lang="en-US">
                        <a:latin typeface="Cambria Math" panose="02040503050406030204" pitchFamily="18" charset="0"/>
                      </a:rPr>
                      <m:t>∀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j</m:t>
                    </m:r>
                    <m:r>
                      <a:rPr lang="en-US">
                        <a:latin typeface="Cambria Math" panose="02040503050406030204" pitchFamily="18" charset="0"/>
                      </a:rPr>
                      <m:t> ∈{1,2…8}</m:t>
                    </m:r>
                  </m:oMath>
                </a14:m>
                <a:endParaRPr lang="en-US"/>
              </a:p>
              <a:p>
                <a:pPr>
                  <a:lnSpc>
                    <a:spcPct val="120000"/>
                  </a:lnSpc>
                </a:pPr>
                <a:r>
                  <a:rPr lang="en-US"/>
                  <a:t>Constraint 2: every day has 2 mains (0-58), 1 breakfast (94-121), beverage(66-83), fruits(84-93), dessert(59-65) optional:  (python index), 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∀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d</m:t>
                    </m:r>
                    <m:r>
                      <a:rPr lang="en-US">
                        <a:latin typeface="Cambria Math" panose="02040503050406030204" pitchFamily="18" charset="0"/>
                      </a:rPr>
                      <m:t> ∈{1,2…5}</m:t>
                    </m:r>
                  </m:oMath>
                </a14:m>
                <a:r>
                  <a:rPr lang="en-US"/>
                  <a:t> 			</a:t>
                </a:r>
              </a:p>
              <a:p>
                <a:pPr lvl="1">
                  <a:lnSpc>
                    <a:spcPct val="12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58,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/>
                  <a:t>(main)</a:t>
                </a:r>
              </a:p>
              <a:p>
                <a:pPr lvl="1">
                  <a:lnSpc>
                    <a:spcPct val="12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94, 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121, 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=1 </m:t>
                    </m:r>
                  </m:oMath>
                </a14:m>
                <a:r>
                  <a:rPr lang="en-US"/>
                  <a:t>(breakfast)</a:t>
                </a:r>
              </a:p>
              <a:p>
                <a:pPr lvl="1">
                  <a:lnSpc>
                    <a:spcPct val="12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59, 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65, 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≤2 </m:t>
                    </m:r>
                  </m:oMath>
                </a14:m>
                <a:r>
                  <a:rPr lang="en-US"/>
                  <a:t>(at most 2 desserts)</a:t>
                </a:r>
              </a:p>
              <a:p>
                <a:pPr lvl="1">
                  <a:lnSpc>
                    <a:spcPct val="12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66, 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83, 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≤2 </m:t>
                    </m:r>
                  </m:oMath>
                </a14:m>
                <a:r>
                  <a:rPr lang="en-US"/>
                  <a:t>(at most 2 beverages)</a:t>
                </a:r>
              </a:p>
              <a:p>
                <a:pPr lvl="1">
                  <a:lnSpc>
                    <a:spcPct val="12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84, 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93, 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≤2 </m:t>
                    </m:r>
                  </m:oMath>
                </a14:m>
                <a:r>
                  <a:rPr lang="en-US"/>
                  <a:t>(at most 2 fruits)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/>
                  <a:t>Constraint 3: allergy for food i:</a:t>
                </a:r>
              </a:p>
              <a:p>
                <a:pPr lvl="1">
                  <a:lnSpc>
                    <a:spcPct val="12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𝑖𝑑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/>
                  <a:t>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 ∀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d</m:t>
                    </m:r>
                    <m:r>
                      <a:rPr lang="en-US">
                        <a:latin typeface="Cambria Math" panose="02040503050406030204" pitchFamily="18" charset="0"/>
                      </a:rPr>
                      <m:t> ∈{1,2…5}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</m:oMath>
                </a14:m>
                <a:endParaRPr lang="en-US"/>
              </a:p>
              <a:p>
                <a:pPr>
                  <a:lnSpc>
                    <a:spcPct val="120000"/>
                  </a:lnSpc>
                </a:pPr>
                <a:r>
                  <a:rPr lang="en-US"/>
                  <a:t>Constraint 4: max repetition of the meal choices (allow 2 times of repetition in 5 days)</a:t>
                </a:r>
              </a:p>
              <a:p>
                <a:pPr lvl="1">
                  <a:lnSpc>
                    <a:spcPct val="120000"/>
                  </a:lnSpc>
                </a:pPr>
                <a14:m>
                  <m:oMath xmlns:m="http://schemas.openxmlformats.org/officeDocument/2006/math">
                    <m:nary>
                      <m:naryPr>
                        <m:chr m:val="∑"/>
                        <m:limLoc m:val="undOvr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𝑖𝑑</m:t>
                            </m:r>
                          </m:sub>
                        </m:sSub>
                      </m:e>
                    </m:nary>
                    <m:r>
                      <a:rPr lang="en-US">
                        <a:latin typeface="Cambria Math" panose="02040503050406030204" pitchFamily="18" charset="0"/>
                      </a:rPr>
                      <m:t>≤2  ∀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i</m:t>
                    </m:r>
                    <m:r>
                      <a:rPr lang="en-US">
                        <a:latin typeface="Cambria Math" panose="02040503050406030204" pitchFamily="18" charset="0"/>
                      </a:rPr>
                      <m:t> ∈{1,2…121}</m:t>
                    </m:r>
                  </m:oMath>
                </a14:m>
                <a:endParaRPr lang="en-US"/>
              </a:p>
            </p:txBody>
          </p:sp>
        </mc:Choice>
        <mc:Fallback>
          <p:sp>
            <p:nvSpPr>
              <p:cNvPr id="2" name="Content Placeholder 2">
                <a:extLst>
                  <a:ext uri="{FF2B5EF4-FFF2-40B4-BE49-F238E27FC236}">
                    <a16:creationId xmlns:a16="http://schemas.microsoft.com/office/drawing/2014/main" id="{3DDB64BD-A045-43E7-960B-A1E1A08186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5360" y="1133715"/>
                <a:ext cx="9096224" cy="5479750"/>
              </a:xfrm>
              <a:prstGeom prst="rect">
                <a:avLst/>
              </a:prstGeom>
              <a:blipFill>
                <a:blip r:embed="rId2"/>
                <a:stretch>
                  <a:fillRect t="-445" b="-93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258370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12149" y="3189849"/>
            <a:ext cx="3832617" cy="990600"/>
          </a:xfrm>
        </p:spPr>
        <p:txBody>
          <a:bodyPr>
            <a:normAutofit fontScale="90000"/>
          </a:bodyPr>
          <a:lstStyle/>
          <a:p>
            <a:r>
              <a:rPr lang="en-US"/>
              <a:t>Results &amp; Conclusion</a:t>
            </a:r>
          </a:p>
        </p:txBody>
      </p:sp>
      <p:pic>
        <p:nvPicPr>
          <p:cNvPr id="5" name="Picture Placeholder 4" descr="Slice of apple pie on plate" title="Sample Food Picture"/>
          <p:cNvPicPr>
            <a:picLocks noGrp="1" noChangeAspect="1"/>
          </p:cNvPicPr>
          <p:nvPr>
            <p:ph type="pic"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/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63876" y="4232160"/>
            <a:ext cx="3530119" cy="174828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/>
              <a:t>Food plan for a typical week in NUS</a:t>
            </a:r>
          </a:p>
          <a:p>
            <a:r>
              <a:rPr lang="en-US"/>
              <a:t>Following result based on a 1800kcal diet per day (for sedentary females)</a:t>
            </a:r>
          </a:p>
        </p:txBody>
      </p:sp>
    </p:spTree>
    <p:extLst>
      <p:ext uri="{BB962C8B-B14F-4D97-AF65-F5344CB8AC3E}">
        <p14:creationId xmlns:p14="http://schemas.microsoft.com/office/powerpoint/2010/main" val="34973844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">
            <a:extLst>
              <a:ext uri="{FF2B5EF4-FFF2-40B4-BE49-F238E27FC236}">
                <a16:creationId xmlns:a16="http://schemas.microsoft.com/office/drawing/2014/main" id="{77E72ED8-0A93-417F-BACF-501E159ABB50}"/>
              </a:ext>
            </a:extLst>
          </p:cNvPr>
          <p:cNvSpPr txBox="1">
            <a:spLocks/>
          </p:cNvSpPr>
          <p:nvPr/>
        </p:nvSpPr>
        <p:spPr>
          <a:xfrm>
            <a:off x="1188501" y="766905"/>
            <a:ext cx="2870341" cy="81033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/>
              <a:t>Overview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167C2A9-2790-4651-AF19-A8C370E9A775}"/>
              </a:ext>
            </a:extLst>
          </p:cNvPr>
          <p:cNvSpPr txBox="1">
            <a:spLocks/>
          </p:cNvSpPr>
          <p:nvPr/>
        </p:nvSpPr>
        <p:spPr>
          <a:xfrm>
            <a:off x="1188501" y="1783806"/>
            <a:ext cx="5252939" cy="3275249"/>
          </a:xfrm>
          <a:prstGeom prst="rect">
            <a:avLst/>
          </a:prstGeom>
        </p:spPr>
        <p:txBody>
          <a:bodyPr anchor="t"/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745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945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146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346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/>
              <a:t>Introduction</a:t>
            </a:r>
            <a:endParaRPr lang="en-US"/>
          </a:p>
          <a:p>
            <a:r>
              <a:rPr lang="en-US" sz="2800"/>
              <a:t>Data Collection</a:t>
            </a:r>
          </a:p>
          <a:p>
            <a:r>
              <a:rPr lang="en-US" sz="2800"/>
              <a:t>P</a:t>
            </a:r>
            <a:r>
              <a:rPr lang="en-US" altLang="zh-CN" sz="2800"/>
              <a:t>roblem F</a:t>
            </a:r>
            <a:r>
              <a:rPr lang="en-US" sz="2800"/>
              <a:t>ormulation</a:t>
            </a:r>
          </a:p>
          <a:p>
            <a:r>
              <a:rPr lang="en-US" sz="2800"/>
              <a:t>Results &amp; Future work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7DED6291-6A39-4E06-8FE9-8B8E8CC961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6406" y="3419182"/>
            <a:ext cx="4827046" cy="2813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0162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BBA95B50-6F00-4D8B-A493-A157DA220DE9}"/>
              </a:ext>
            </a:extLst>
          </p:cNvPr>
          <p:cNvSpPr txBox="1">
            <a:spLocks/>
          </p:cNvSpPr>
          <p:nvPr/>
        </p:nvSpPr>
        <p:spPr>
          <a:xfrm>
            <a:off x="687038" y="319088"/>
            <a:ext cx="7670802" cy="1143000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/>
              <a:t>Monday</a:t>
            </a:r>
          </a:p>
        </p:txBody>
      </p:sp>
      <p:pic>
        <p:nvPicPr>
          <p:cNvPr id="3074" name="Picture 2" descr="Image result for Chinese rojak">
            <a:extLst>
              <a:ext uri="{FF2B5EF4-FFF2-40B4-BE49-F238E27FC236}">
                <a16:creationId xmlns:a16="http://schemas.microsoft.com/office/drawing/2014/main" id="{52A4966E-9808-4632-81E7-872CD7CEB8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551" b="725"/>
          <a:stretch/>
        </p:blipFill>
        <p:spPr bwMode="auto">
          <a:xfrm>
            <a:off x="2567121" y="2714850"/>
            <a:ext cx="2575116" cy="1952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 result for Fried pork chop">
            <a:extLst>
              <a:ext uri="{FF2B5EF4-FFF2-40B4-BE49-F238E27FC236}">
                <a16:creationId xmlns:a16="http://schemas.microsoft.com/office/drawing/2014/main" id="{6706D94B-D03A-4C04-86D9-73BC1C5B75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6" r="19120"/>
          <a:stretch/>
        </p:blipFill>
        <p:spPr bwMode="auto">
          <a:xfrm>
            <a:off x="2556662" y="4773039"/>
            <a:ext cx="2571709" cy="1966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Image result for Passion fruit">
            <a:extLst>
              <a:ext uri="{FF2B5EF4-FFF2-40B4-BE49-F238E27FC236}">
                <a16:creationId xmlns:a16="http://schemas.microsoft.com/office/drawing/2014/main" id="{270D818E-1610-4375-AE9F-96FECD3236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86" r="-2707" b="14659"/>
          <a:stretch/>
        </p:blipFill>
        <p:spPr bwMode="auto">
          <a:xfrm>
            <a:off x="6902729" y="362689"/>
            <a:ext cx="2286654" cy="1879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Image result for Banana">
            <a:extLst>
              <a:ext uri="{FF2B5EF4-FFF2-40B4-BE49-F238E27FC236}">
                <a16:creationId xmlns:a16="http://schemas.microsoft.com/office/drawing/2014/main" id="{C6E219BC-07DA-4D69-B706-59708FA9F0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9095" y="357465"/>
            <a:ext cx="2408591" cy="1935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Related image">
            <a:extLst>
              <a:ext uri="{FF2B5EF4-FFF2-40B4-BE49-F238E27FC236}">
                <a16:creationId xmlns:a16="http://schemas.microsoft.com/office/drawing/2014/main" id="{D1461863-89FF-4305-BD68-24C40BFF26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21" t="8292" r="15122" b="11579"/>
          <a:stretch/>
        </p:blipFill>
        <p:spPr bwMode="auto">
          <a:xfrm>
            <a:off x="2571573" y="619289"/>
            <a:ext cx="2541417" cy="198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Related image">
            <a:extLst>
              <a:ext uri="{FF2B5EF4-FFF2-40B4-BE49-F238E27FC236}">
                <a16:creationId xmlns:a16="http://schemas.microsoft.com/office/drawing/2014/main" id="{B15FAD64-CA22-4E20-9238-0C4B7C7861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1490" y="4567749"/>
            <a:ext cx="285750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Image result for Coconut juice">
            <a:extLst>
              <a:ext uri="{FF2B5EF4-FFF2-40B4-BE49-F238E27FC236}">
                <a16:creationId xmlns:a16="http://schemas.microsoft.com/office/drawing/2014/main" id="{5A575A14-2519-4F76-A54C-DC1BF9CEFF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5783" y="2300992"/>
            <a:ext cx="238125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Image result for Sugar cane juice">
            <a:extLst>
              <a:ext uri="{FF2B5EF4-FFF2-40B4-BE49-F238E27FC236}">
                <a16:creationId xmlns:a16="http://schemas.microsoft.com/office/drawing/2014/main" id="{0B6F5F50-DC3C-4006-B3DC-A886F41583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1738" y="2576964"/>
            <a:ext cx="2609496" cy="1910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7DC6331-7D10-4A05-A84C-E8B2FC65790F}"/>
              </a:ext>
            </a:extLst>
          </p:cNvPr>
          <p:cNvSpPr txBox="1"/>
          <p:nvPr/>
        </p:nvSpPr>
        <p:spPr>
          <a:xfrm>
            <a:off x="1202616" y="791461"/>
            <a:ext cx="124834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/>
              <a:t>Breakfast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F2229A-72F9-4943-A21F-3CA746C121E0}"/>
              </a:ext>
            </a:extLst>
          </p:cNvPr>
          <p:cNvSpPr txBox="1"/>
          <p:nvPr/>
        </p:nvSpPr>
        <p:spPr>
          <a:xfrm>
            <a:off x="1303969" y="1252388"/>
            <a:ext cx="1478323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Wholegrain Cereal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EB8979E-EAE5-4660-9872-B71CD0A43AB7}"/>
              </a:ext>
            </a:extLst>
          </p:cNvPr>
          <p:cNvSpPr txBox="1"/>
          <p:nvPr/>
        </p:nvSpPr>
        <p:spPr>
          <a:xfrm>
            <a:off x="679120" y="2663199"/>
            <a:ext cx="19813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/>
              <a:t>Lunch &amp; Dinner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BB7DA8E-86C6-4E87-AE46-0C1D5572D386}"/>
              </a:ext>
            </a:extLst>
          </p:cNvPr>
          <p:cNvSpPr txBox="1"/>
          <p:nvPr/>
        </p:nvSpPr>
        <p:spPr>
          <a:xfrm>
            <a:off x="1021422" y="3090619"/>
            <a:ext cx="190953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Chinese Rojak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9158FD2-6F47-4A16-9055-DE0B0B6DE444}"/>
              </a:ext>
            </a:extLst>
          </p:cNvPr>
          <p:cNvSpPr txBox="1"/>
          <p:nvPr/>
        </p:nvSpPr>
        <p:spPr>
          <a:xfrm>
            <a:off x="1222372" y="4773988"/>
            <a:ext cx="190953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Pork Chop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ECEB902-CC94-4C0E-A199-40B19B2E9C0D}"/>
              </a:ext>
            </a:extLst>
          </p:cNvPr>
          <p:cNvSpPr txBox="1"/>
          <p:nvPr/>
        </p:nvSpPr>
        <p:spPr>
          <a:xfrm>
            <a:off x="5622243" y="792679"/>
            <a:ext cx="124834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/>
              <a:t>Fruits</a:t>
            </a:r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059D412-9893-41AB-BCE2-CCB5B2C01F87}"/>
              </a:ext>
            </a:extLst>
          </p:cNvPr>
          <p:cNvSpPr txBox="1"/>
          <p:nvPr/>
        </p:nvSpPr>
        <p:spPr>
          <a:xfrm>
            <a:off x="5767481" y="2618603"/>
            <a:ext cx="124834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/>
              <a:t>Drinks</a:t>
            </a:r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C84EDA3-AE68-4B25-BF4B-79F457EFB06F}"/>
              </a:ext>
            </a:extLst>
          </p:cNvPr>
          <p:cNvSpPr txBox="1"/>
          <p:nvPr/>
        </p:nvSpPr>
        <p:spPr>
          <a:xfrm>
            <a:off x="5827245" y="4701126"/>
            <a:ext cx="124834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/>
              <a:t>Dessert</a:t>
            </a:r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1C3C631-0ECE-40BC-AB7B-BD26576D51F6}"/>
              </a:ext>
            </a:extLst>
          </p:cNvPr>
          <p:cNvSpPr txBox="1"/>
          <p:nvPr/>
        </p:nvSpPr>
        <p:spPr>
          <a:xfrm>
            <a:off x="7234084" y="2234678"/>
            <a:ext cx="146394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Passionfruit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CEA0FB0-481A-4594-9A37-BACD833DE9FA}"/>
              </a:ext>
            </a:extLst>
          </p:cNvPr>
          <p:cNvSpPr txBox="1"/>
          <p:nvPr/>
        </p:nvSpPr>
        <p:spPr>
          <a:xfrm>
            <a:off x="9603015" y="2235896"/>
            <a:ext cx="146394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banana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D68D6ED-3AD1-456E-9D17-F3817C7D07F7}"/>
              </a:ext>
            </a:extLst>
          </p:cNvPr>
          <p:cNvSpPr txBox="1"/>
          <p:nvPr/>
        </p:nvSpPr>
        <p:spPr>
          <a:xfrm>
            <a:off x="7438004" y="4546508"/>
            <a:ext cx="165080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Coconut juice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9B34CF6-537F-457A-9DFA-9BF8F59DFD4A}"/>
              </a:ext>
            </a:extLst>
          </p:cNvPr>
          <p:cNvSpPr txBox="1"/>
          <p:nvPr/>
        </p:nvSpPr>
        <p:spPr>
          <a:xfrm>
            <a:off x="9662542" y="4547969"/>
            <a:ext cx="188078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Sugar Cane Juice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B2F6C66-9DA7-4993-931A-613B892F1342}"/>
              </a:ext>
            </a:extLst>
          </p:cNvPr>
          <p:cNvSpPr txBox="1"/>
          <p:nvPr/>
        </p:nvSpPr>
        <p:spPr>
          <a:xfrm>
            <a:off x="8951170" y="6203070"/>
            <a:ext cx="2182628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err="1"/>
              <a:t>Beancurd</a:t>
            </a:r>
            <a:r>
              <a:rPr lang="en-US"/>
              <a:t> with red bean toppings</a:t>
            </a:r>
          </a:p>
        </p:txBody>
      </p:sp>
      <p:pic>
        <p:nvPicPr>
          <p:cNvPr id="3" name="Picture 30" descr="Image result for Passion fruit transparent background">
            <a:extLst>
              <a:ext uri="{FF2B5EF4-FFF2-40B4-BE49-F238E27FC236}">
                <a16:creationId xmlns:a16="http://schemas.microsoft.com/office/drawing/2014/main" id="{4F54C385-187D-4D47-83F4-B7D143B952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6477" y="494089"/>
            <a:ext cx="1705955" cy="1749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66149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BBA95B50-6F00-4D8B-A493-A157DA220DE9}"/>
              </a:ext>
            </a:extLst>
          </p:cNvPr>
          <p:cNvSpPr txBox="1">
            <a:spLocks/>
          </p:cNvSpPr>
          <p:nvPr/>
        </p:nvSpPr>
        <p:spPr>
          <a:xfrm>
            <a:off x="801052" y="319088"/>
            <a:ext cx="7670802" cy="1143000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/>
              <a:t>Tuesday</a:t>
            </a:r>
          </a:p>
        </p:txBody>
      </p:sp>
      <p:pic>
        <p:nvPicPr>
          <p:cNvPr id="7170" name="Picture 2" descr="Image result for Beef and Teriyaki Chicken Bento">
            <a:extLst>
              <a:ext uri="{FF2B5EF4-FFF2-40B4-BE49-F238E27FC236}">
                <a16:creationId xmlns:a16="http://schemas.microsoft.com/office/drawing/2014/main" id="{C132E43D-E068-485C-A091-A53189EBC7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7274" y="2682989"/>
            <a:ext cx="2290632" cy="1723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Image result for Indian stewed potato and peas">
            <a:extLst>
              <a:ext uri="{FF2B5EF4-FFF2-40B4-BE49-F238E27FC236}">
                <a16:creationId xmlns:a16="http://schemas.microsoft.com/office/drawing/2014/main" id="{7CF212BB-51C8-457B-9FFF-0F514948D5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7274" y="4614473"/>
            <a:ext cx="2290632" cy="1990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Image result for Red bean bun">
            <a:extLst>
              <a:ext uri="{FF2B5EF4-FFF2-40B4-BE49-F238E27FC236}">
                <a16:creationId xmlns:a16="http://schemas.microsoft.com/office/drawing/2014/main" id="{34D064BF-F5F0-4BA2-A1EC-12061E9AE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8962" y="888855"/>
            <a:ext cx="2066961" cy="1742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 descr="Image result for Kiwifruit">
            <a:extLst>
              <a:ext uri="{FF2B5EF4-FFF2-40B4-BE49-F238E27FC236}">
                <a16:creationId xmlns:a16="http://schemas.microsoft.com/office/drawing/2014/main" id="{61EDCDAD-EE01-4AA0-8484-DBE604CB47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backgroundMark x1="70313" y1="71698" x2="53125" y2="8037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2894" y="-235661"/>
            <a:ext cx="3048000" cy="252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0" name="Picture 12" descr="Image result for Soya bean curd">
            <a:extLst>
              <a:ext uri="{FF2B5EF4-FFF2-40B4-BE49-F238E27FC236}">
                <a16:creationId xmlns:a16="http://schemas.microsoft.com/office/drawing/2014/main" id="{AE121832-84B6-48F2-8C1E-F3CB08E087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0694" y="4832411"/>
            <a:ext cx="2600612" cy="1950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2" name="Picture 14" descr="Image result for Orange juice">
            <a:extLst>
              <a:ext uri="{FF2B5EF4-FFF2-40B4-BE49-F238E27FC236}">
                <a16:creationId xmlns:a16="http://schemas.microsoft.com/office/drawing/2014/main" id="{F4582515-BA11-4F81-AC3F-CD7ABA5160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6000" l="10000" r="90000">
                        <a14:foregroundMark x1="19200" y1="86800" x2="38800" y2="90800"/>
                        <a14:foregroundMark x1="38800" y1="90800" x2="45600" y2="88000"/>
                        <a14:foregroundMark x1="24400" y1="93600" x2="38000" y2="96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1256" y="2233223"/>
            <a:ext cx="238125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6" name="Picture 18" descr="Image result for Milk tea with pearls">
            <a:extLst>
              <a:ext uri="{FF2B5EF4-FFF2-40B4-BE49-F238E27FC236}">
                <a16:creationId xmlns:a16="http://schemas.microsoft.com/office/drawing/2014/main" id="{17C5B11E-ED99-43CB-AB90-DEB156F5B7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8923" y="2264965"/>
            <a:ext cx="1486829" cy="2265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Related image">
            <a:extLst>
              <a:ext uri="{FF2B5EF4-FFF2-40B4-BE49-F238E27FC236}">
                <a16:creationId xmlns:a16="http://schemas.microsoft.com/office/drawing/2014/main" id="{D234589B-00DF-49DC-B870-B00A08FF34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5330" b="89975" l="10000" r="90000">
                        <a14:foregroundMark x1="44500" y1="5330" x2="46857" y2="19543"/>
                        <a14:foregroundMark x1="46857" y1="19543" x2="46857" y2="201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1000" y="-95242"/>
            <a:ext cx="4118657" cy="2318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A004A02-0774-4A50-B5F1-0F90F57277FD}"/>
              </a:ext>
            </a:extLst>
          </p:cNvPr>
          <p:cNvSpPr txBox="1"/>
          <p:nvPr/>
        </p:nvSpPr>
        <p:spPr>
          <a:xfrm>
            <a:off x="991394" y="1043694"/>
            <a:ext cx="124834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/>
              <a:t>Breakfast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C5E4EF8-E8FA-4BD7-A69D-7F791AAC91AD}"/>
              </a:ext>
            </a:extLst>
          </p:cNvPr>
          <p:cNvSpPr txBox="1"/>
          <p:nvPr/>
        </p:nvSpPr>
        <p:spPr>
          <a:xfrm>
            <a:off x="588550" y="2682989"/>
            <a:ext cx="186893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/>
              <a:t>Lunch &amp; Dinner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003583-8CC1-40FB-BF67-ECBA8D7F6F13}"/>
              </a:ext>
            </a:extLst>
          </p:cNvPr>
          <p:cNvSpPr txBox="1"/>
          <p:nvPr/>
        </p:nvSpPr>
        <p:spPr>
          <a:xfrm>
            <a:off x="1009338" y="1484922"/>
            <a:ext cx="172448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Red bean bun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1342C87-E4B1-4A65-B65A-3B4A38F65DE0}"/>
              </a:ext>
            </a:extLst>
          </p:cNvPr>
          <p:cNvSpPr txBox="1"/>
          <p:nvPr/>
        </p:nvSpPr>
        <p:spPr>
          <a:xfrm>
            <a:off x="708739" y="3093512"/>
            <a:ext cx="202508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Beef and Teriyaki Chicken Bento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2C29D2F-6740-45BC-A5D9-B192DD9696A1}"/>
              </a:ext>
            </a:extLst>
          </p:cNvPr>
          <p:cNvSpPr txBox="1"/>
          <p:nvPr/>
        </p:nvSpPr>
        <p:spPr>
          <a:xfrm>
            <a:off x="831955" y="4911617"/>
            <a:ext cx="202508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Indian stewed potato and peas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C7963F4-5528-49EA-AB02-7049EAB57426}"/>
              </a:ext>
            </a:extLst>
          </p:cNvPr>
          <p:cNvSpPr txBox="1"/>
          <p:nvPr/>
        </p:nvSpPr>
        <p:spPr>
          <a:xfrm>
            <a:off x="5372554" y="1033964"/>
            <a:ext cx="124834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/>
              <a:t>Fruits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F5C4290-4000-46E3-90B4-A76032E16E2B}"/>
              </a:ext>
            </a:extLst>
          </p:cNvPr>
          <p:cNvSpPr txBox="1"/>
          <p:nvPr/>
        </p:nvSpPr>
        <p:spPr>
          <a:xfrm>
            <a:off x="5372604" y="2682989"/>
            <a:ext cx="124834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/>
              <a:t>Drinks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C2CFC8D-96AF-432F-A9FF-AB5BDF80B6AB}"/>
              </a:ext>
            </a:extLst>
          </p:cNvPr>
          <p:cNvSpPr txBox="1"/>
          <p:nvPr/>
        </p:nvSpPr>
        <p:spPr>
          <a:xfrm>
            <a:off x="5374529" y="4797619"/>
            <a:ext cx="124834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/>
              <a:t>Dessert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E080324-7190-4EB1-933C-6B8C25E8BE24}"/>
              </a:ext>
            </a:extLst>
          </p:cNvPr>
          <p:cNvSpPr txBox="1"/>
          <p:nvPr/>
        </p:nvSpPr>
        <p:spPr>
          <a:xfrm>
            <a:off x="7160098" y="1848682"/>
            <a:ext cx="172448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Kiwifruit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A3F215F-DA5E-456D-96FF-7C66CFD25D4B}"/>
              </a:ext>
            </a:extLst>
          </p:cNvPr>
          <p:cNvSpPr txBox="1"/>
          <p:nvPr/>
        </p:nvSpPr>
        <p:spPr>
          <a:xfrm>
            <a:off x="9838632" y="1792327"/>
            <a:ext cx="97783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Apple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1595F5B-8A85-4861-97D2-DEF034CC1AD3}"/>
              </a:ext>
            </a:extLst>
          </p:cNvPr>
          <p:cNvSpPr txBox="1"/>
          <p:nvPr/>
        </p:nvSpPr>
        <p:spPr>
          <a:xfrm>
            <a:off x="6890868" y="4217362"/>
            <a:ext cx="2015383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Milk tea with pearls, 0% sugar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469AA41-97BE-42B3-9161-4348D1BE1CE1}"/>
              </a:ext>
            </a:extLst>
          </p:cNvPr>
          <p:cNvSpPr txBox="1"/>
          <p:nvPr/>
        </p:nvSpPr>
        <p:spPr>
          <a:xfrm>
            <a:off x="9695763" y="4372564"/>
            <a:ext cx="172448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Orange juice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00B2F44-59BF-461F-A596-58B80EB8BEFA}"/>
              </a:ext>
            </a:extLst>
          </p:cNvPr>
          <p:cNvSpPr txBox="1"/>
          <p:nvPr/>
        </p:nvSpPr>
        <p:spPr>
          <a:xfrm>
            <a:off x="9550363" y="6273792"/>
            <a:ext cx="172448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Soya bean curd, less sweet</a:t>
            </a:r>
          </a:p>
        </p:txBody>
      </p:sp>
    </p:spTree>
    <p:extLst>
      <p:ext uri="{BB962C8B-B14F-4D97-AF65-F5344CB8AC3E}">
        <p14:creationId xmlns:p14="http://schemas.microsoft.com/office/powerpoint/2010/main" val="13415505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 descr="A picture containing table, milk, cup, sitting&#10;&#10;Description generated with very high confidence">
            <a:extLst>
              <a:ext uri="{FF2B5EF4-FFF2-40B4-BE49-F238E27FC236}">
                <a16:creationId xmlns:a16="http://schemas.microsoft.com/office/drawing/2014/main" id="{1EDD5C9B-1450-4DF6-BBF5-0ECCF0308E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1723" y="3130087"/>
            <a:ext cx="3144947" cy="1805523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BBA95B50-6F00-4D8B-A493-A157DA220DE9}"/>
              </a:ext>
            </a:extLst>
          </p:cNvPr>
          <p:cNvSpPr txBox="1">
            <a:spLocks/>
          </p:cNvSpPr>
          <p:nvPr/>
        </p:nvSpPr>
        <p:spPr>
          <a:xfrm>
            <a:off x="801052" y="319088"/>
            <a:ext cx="7670802" cy="1143000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/>
              <a:t>Wednesday</a:t>
            </a:r>
          </a:p>
        </p:txBody>
      </p:sp>
      <p:pic>
        <p:nvPicPr>
          <p:cNvPr id="2" name="Picture 2" descr="A cup of coffee on a table&#10;&#10;Description generated with high confidence">
            <a:extLst>
              <a:ext uri="{FF2B5EF4-FFF2-40B4-BE49-F238E27FC236}">
                <a16:creationId xmlns:a16="http://schemas.microsoft.com/office/drawing/2014/main" id="{BA21FCFE-3A7B-4FD5-A9E9-DA771DE9DD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0655" y="3132557"/>
            <a:ext cx="2618693" cy="1743075"/>
          </a:xfrm>
          <a:prstGeom prst="rect">
            <a:avLst/>
          </a:prstGeom>
        </p:spPr>
      </p:pic>
      <p:pic>
        <p:nvPicPr>
          <p:cNvPr id="7" name="Picture 7" descr="A bowl of food on a plate&#10;&#10;Description generated with very high confidence">
            <a:extLst>
              <a:ext uri="{FF2B5EF4-FFF2-40B4-BE49-F238E27FC236}">
                <a16:creationId xmlns:a16="http://schemas.microsoft.com/office/drawing/2014/main" id="{F71C6D0E-0C3D-469D-8EF8-3F21DA9C20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6997" y="1335387"/>
            <a:ext cx="2628215" cy="1743075"/>
          </a:xfrm>
          <a:prstGeom prst="rect">
            <a:avLst/>
          </a:prstGeom>
        </p:spPr>
      </p:pic>
      <p:pic>
        <p:nvPicPr>
          <p:cNvPr id="9" name="Picture 9" descr="A cup of coffee&#10;&#10;Description generated with high confidence">
            <a:extLst>
              <a:ext uri="{FF2B5EF4-FFF2-40B4-BE49-F238E27FC236}">
                <a16:creationId xmlns:a16="http://schemas.microsoft.com/office/drawing/2014/main" id="{F6A8B7A7-0A74-480E-A25D-B91034653F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44966" y="4877339"/>
            <a:ext cx="2466333" cy="1847850"/>
          </a:xfrm>
          <a:prstGeom prst="rect">
            <a:avLst/>
          </a:prstGeom>
        </p:spPr>
      </p:pic>
      <p:pic>
        <p:nvPicPr>
          <p:cNvPr id="11" name="Picture 11" descr="A close up of an apple&#10;&#10;Description generated with high confidence">
            <a:extLst>
              <a:ext uri="{FF2B5EF4-FFF2-40B4-BE49-F238E27FC236}">
                <a16:creationId xmlns:a16="http://schemas.microsoft.com/office/drawing/2014/main" id="{091BE005-5465-40B1-B2A4-EC731EFAA6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44966" y="1239867"/>
            <a:ext cx="2466333" cy="1847850"/>
          </a:xfrm>
          <a:prstGeom prst="rect">
            <a:avLst/>
          </a:prstGeom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id="{148ABD75-FC61-44B1-BA82-FD1EB7CCAF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59733" y="1239867"/>
            <a:ext cx="2552574" cy="1890982"/>
          </a:xfrm>
          <a:prstGeom prst="rect">
            <a:avLst/>
          </a:prstGeom>
        </p:spPr>
      </p:pic>
      <p:pic>
        <p:nvPicPr>
          <p:cNvPr id="15" name="Picture 15" descr="A plate of food&#10;&#10;Description generated with very high confidence">
            <a:extLst>
              <a:ext uri="{FF2B5EF4-FFF2-40B4-BE49-F238E27FC236}">
                <a16:creationId xmlns:a16="http://schemas.microsoft.com/office/drawing/2014/main" id="{A5C322BE-48BA-483C-A322-8B66FC1DCA1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00443" y="3022661"/>
            <a:ext cx="2610069" cy="1905359"/>
          </a:xfrm>
          <a:prstGeom prst="rect">
            <a:avLst/>
          </a:prstGeom>
        </p:spPr>
      </p:pic>
      <p:pic>
        <p:nvPicPr>
          <p:cNvPr id="17" name="Picture 17" descr="A box filled with different types of food&#10;&#10;Description generated with very high confidence">
            <a:extLst>
              <a:ext uri="{FF2B5EF4-FFF2-40B4-BE49-F238E27FC236}">
                <a16:creationId xmlns:a16="http://schemas.microsoft.com/office/drawing/2014/main" id="{5D02BDDA-5152-4175-B908-DF3FF97A705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96132" y="4872218"/>
            <a:ext cx="2618693" cy="174307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D815F2A-86B5-411C-94AA-0C68C56DCC4F}"/>
              </a:ext>
            </a:extLst>
          </p:cNvPr>
          <p:cNvSpPr txBox="1"/>
          <p:nvPr/>
        </p:nvSpPr>
        <p:spPr>
          <a:xfrm>
            <a:off x="5599603" y="3186023"/>
            <a:ext cx="2743200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/>
              <a:t>Drink</a:t>
            </a:r>
          </a:p>
          <a:p>
            <a:endParaRPr lang="en-US"/>
          </a:p>
          <a:p>
            <a:r>
              <a:rPr lang="en-US"/>
              <a:t>Milk tea</a:t>
            </a:r>
          </a:p>
          <a:p>
            <a:r>
              <a:rPr lang="en-US"/>
              <a:t>Milk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403C929-6199-416B-B10D-480D5ABA1AC1}"/>
              </a:ext>
            </a:extLst>
          </p:cNvPr>
          <p:cNvSpPr txBox="1"/>
          <p:nvPr/>
        </p:nvSpPr>
        <p:spPr>
          <a:xfrm>
            <a:off x="5598741" y="1287312"/>
            <a:ext cx="2743200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/>
              <a:t>Fruit &amp; Beverage</a:t>
            </a:r>
          </a:p>
          <a:p>
            <a:endParaRPr lang="en-US"/>
          </a:p>
          <a:p>
            <a:r>
              <a:rPr lang="en-US"/>
              <a:t>Apple</a:t>
            </a:r>
          </a:p>
          <a:p>
            <a:r>
              <a:rPr lang="en-US"/>
              <a:t>Banana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DE967D8-922A-428E-87EA-677B0FD6ED3D}"/>
              </a:ext>
            </a:extLst>
          </p:cNvPr>
          <p:cNvSpPr txBox="1"/>
          <p:nvPr/>
        </p:nvSpPr>
        <p:spPr>
          <a:xfrm>
            <a:off x="797093" y="3184225"/>
            <a:ext cx="2743200" cy="28623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/>
              <a:t>Lunch &amp; Dinner</a:t>
            </a:r>
          </a:p>
          <a:p>
            <a:endParaRPr lang="en-US"/>
          </a:p>
          <a:p>
            <a:r>
              <a:rPr lang="en-US"/>
              <a:t>India stewed </a:t>
            </a:r>
          </a:p>
          <a:p>
            <a:r>
              <a:rPr lang="en-US"/>
              <a:t>potato and peas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Salmon and teriyaki </a:t>
            </a:r>
          </a:p>
          <a:p>
            <a:r>
              <a:rPr lang="en-US"/>
              <a:t>chicken bento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B1E6616-E690-49FD-8D1F-4EA2534A9F3D}"/>
              </a:ext>
            </a:extLst>
          </p:cNvPr>
          <p:cNvSpPr txBox="1"/>
          <p:nvPr/>
        </p:nvSpPr>
        <p:spPr>
          <a:xfrm>
            <a:off x="5525152" y="4922987"/>
            <a:ext cx="2743200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/>
              <a:t>Dessert</a:t>
            </a:r>
          </a:p>
          <a:p>
            <a:endParaRPr lang="en-US"/>
          </a:p>
          <a:p>
            <a:r>
              <a:rPr lang="en-US"/>
              <a:t>Soya bean curd</a:t>
            </a:r>
          </a:p>
          <a:p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7EE818F-A83B-4D21-A261-5E666A08B19D}"/>
              </a:ext>
            </a:extLst>
          </p:cNvPr>
          <p:cNvSpPr txBox="1"/>
          <p:nvPr/>
        </p:nvSpPr>
        <p:spPr>
          <a:xfrm>
            <a:off x="795371" y="1342126"/>
            <a:ext cx="274320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/>
              <a:t>Breakfast</a:t>
            </a:r>
          </a:p>
          <a:p>
            <a:endParaRPr lang="en-US"/>
          </a:p>
          <a:p>
            <a:r>
              <a:rPr lang="en-US"/>
              <a:t>Plain porridge</a:t>
            </a:r>
          </a:p>
        </p:txBody>
      </p:sp>
    </p:spTree>
    <p:extLst>
      <p:ext uri="{BB962C8B-B14F-4D97-AF65-F5344CB8AC3E}">
        <p14:creationId xmlns:p14="http://schemas.microsoft.com/office/powerpoint/2010/main" val="13037664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BBA95B50-6F00-4D8B-A493-A157DA220DE9}"/>
              </a:ext>
            </a:extLst>
          </p:cNvPr>
          <p:cNvSpPr txBox="1">
            <a:spLocks/>
          </p:cNvSpPr>
          <p:nvPr/>
        </p:nvSpPr>
        <p:spPr>
          <a:xfrm>
            <a:off x="801052" y="319088"/>
            <a:ext cx="7670802" cy="114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T</a:t>
            </a:r>
            <a:r>
              <a:rPr lang="en-US" altLang="zh-CN"/>
              <a:t>hursday</a:t>
            </a:r>
            <a:endParaRPr lang="en-US"/>
          </a:p>
        </p:txBody>
      </p:sp>
      <p:pic>
        <p:nvPicPr>
          <p:cNvPr id="2" name="Picture 2" descr="A box filled with different types of food&#10;&#10;Description generated with very high confidence">
            <a:extLst>
              <a:ext uri="{FF2B5EF4-FFF2-40B4-BE49-F238E27FC236}">
                <a16:creationId xmlns:a16="http://schemas.microsoft.com/office/drawing/2014/main" id="{51E6CEDB-9B92-4CD9-8711-EF496B3C21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9567" y="4667407"/>
            <a:ext cx="2743792" cy="1776788"/>
          </a:xfrm>
          <a:prstGeom prst="rect">
            <a:avLst/>
          </a:prstGeom>
        </p:spPr>
      </p:pic>
      <p:pic>
        <p:nvPicPr>
          <p:cNvPr id="4" name="Picture 5" descr="A plate of food&#10;&#10;Description generated with very high confidence">
            <a:extLst>
              <a:ext uri="{FF2B5EF4-FFF2-40B4-BE49-F238E27FC236}">
                <a16:creationId xmlns:a16="http://schemas.microsoft.com/office/drawing/2014/main" id="{9DF522BA-0AA7-42C2-91EB-59B6B85352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9135" y="980092"/>
            <a:ext cx="2691544" cy="1569560"/>
          </a:xfrm>
          <a:prstGeom prst="rect">
            <a:avLst/>
          </a:prstGeom>
        </p:spPr>
      </p:pic>
      <p:pic>
        <p:nvPicPr>
          <p:cNvPr id="7" name="Picture 7" descr="A picture containing cup, sign, vessel, coffee&#10;&#10;Description generated with high confidence">
            <a:extLst>
              <a:ext uri="{FF2B5EF4-FFF2-40B4-BE49-F238E27FC236}">
                <a16:creationId xmlns:a16="http://schemas.microsoft.com/office/drawing/2014/main" id="{6C694D47-8445-4F63-9593-9E53B98E5B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67619" y="2493823"/>
            <a:ext cx="1795857" cy="1795733"/>
          </a:xfrm>
          <a:prstGeom prst="rect">
            <a:avLst/>
          </a:prstGeom>
        </p:spPr>
      </p:pic>
      <p:pic>
        <p:nvPicPr>
          <p:cNvPr id="9" name="Picture 9" descr="Food on a plate&#10;&#10;Description generated with very high confidence">
            <a:extLst>
              <a:ext uri="{FF2B5EF4-FFF2-40B4-BE49-F238E27FC236}">
                <a16:creationId xmlns:a16="http://schemas.microsoft.com/office/drawing/2014/main" id="{580F217C-7B44-49CE-B1B2-D95995D8D2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67617" y="4289004"/>
            <a:ext cx="2504941" cy="1899284"/>
          </a:xfrm>
          <a:prstGeom prst="rect">
            <a:avLst/>
          </a:prstGeom>
        </p:spPr>
      </p:pic>
      <p:pic>
        <p:nvPicPr>
          <p:cNvPr id="11" name="Picture 11" descr="A slice of orange fruit&#10;&#10;Description generated with very high confidence">
            <a:extLst>
              <a:ext uri="{FF2B5EF4-FFF2-40B4-BE49-F238E27FC236}">
                <a16:creationId xmlns:a16="http://schemas.microsoft.com/office/drawing/2014/main" id="{DCBA1653-49D5-4196-A8B0-7F1AD11A5C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67618" y="974623"/>
            <a:ext cx="1974993" cy="1520796"/>
          </a:xfrm>
          <a:prstGeom prst="rect">
            <a:avLst/>
          </a:prstGeom>
        </p:spPr>
      </p:pic>
      <p:pic>
        <p:nvPicPr>
          <p:cNvPr id="13" name="Picture 13" descr="A close up of a slice of orange sliced in half&#10;&#10;Description generated with high confidence">
            <a:extLst>
              <a:ext uri="{FF2B5EF4-FFF2-40B4-BE49-F238E27FC236}">
                <a16:creationId xmlns:a16="http://schemas.microsoft.com/office/drawing/2014/main" id="{7EA313C9-0C9D-4DDB-BCF9-AA041BF4C03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45597" y="954215"/>
            <a:ext cx="1594325" cy="1539223"/>
          </a:xfrm>
          <a:prstGeom prst="rect">
            <a:avLst/>
          </a:prstGeom>
        </p:spPr>
      </p:pic>
      <p:pic>
        <p:nvPicPr>
          <p:cNvPr id="15" name="Picture 15" descr="A plate of food on a table&#10;&#10;Description generated with very high confidence">
            <a:extLst>
              <a:ext uri="{FF2B5EF4-FFF2-40B4-BE49-F238E27FC236}">
                <a16:creationId xmlns:a16="http://schemas.microsoft.com/office/drawing/2014/main" id="{49794286-54F8-4003-8A4F-152CCD09DED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88992" y="2820168"/>
            <a:ext cx="2624367" cy="145646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7FFA68E-BF88-4951-B73A-CA28D193F33E}"/>
              </a:ext>
            </a:extLst>
          </p:cNvPr>
          <p:cNvSpPr txBox="1"/>
          <p:nvPr/>
        </p:nvSpPr>
        <p:spPr>
          <a:xfrm>
            <a:off x="804875" y="1033964"/>
            <a:ext cx="124834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/>
              <a:t>Breakfast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49A4DE9-D73E-4A08-BBC3-BF333FCDF25B}"/>
              </a:ext>
            </a:extLst>
          </p:cNvPr>
          <p:cNvSpPr txBox="1"/>
          <p:nvPr/>
        </p:nvSpPr>
        <p:spPr>
          <a:xfrm>
            <a:off x="757435" y="1590111"/>
            <a:ext cx="245595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Breakfast cereal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E5F35B0-7AAE-41F9-A537-612377A7D42B}"/>
              </a:ext>
            </a:extLst>
          </p:cNvPr>
          <p:cNvSpPr txBox="1"/>
          <p:nvPr/>
        </p:nvSpPr>
        <p:spPr>
          <a:xfrm>
            <a:off x="759482" y="2742688"/>
            <a:ext cx="186893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/>
              <a:t>Lunch &amp; Dinner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1E802D0-B5BA-4DFD-8173-E2CD464E946B}"/>
              </a:ext>
            </a:extLst>
          </p:cNvPr>
          <p:cNvSpPr txBox="1"/>
          <p:nvPr/>
        </p:nvSpPr>
        <p:spPr>
          <a:xfrm>
            <a:off x="809436" y="3224346"/>
            <a:ext cx="245595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Nasi Lemak with chicken wing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EB43FE6-1950-405C-BFA8-517EA677CE7F}"/>
              </a:ext>
            </a:extLst>
          </p:cNvPr>
          <p:cNvSpPr txBox="1"/>
          <p:nvPr/>
        </p:nvSpPr>
        <p:spPr>
          <a:xfrm>
            <a:off x="764513" y="4664514"/>
            <a:ext cx="245595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Salmon and Teriyaki Chicken Bento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0156D4D-5FAB-4138-88E1-732C55FEF2B9}"/>
              </a:ext>
            </a:extLst>
          </p:cNvPr>
          <p:cNvSpPr txBox="1"/>
          <p:nvPr/>
        </p:nvSpPr>
        <p:spPr>
          <a:xfrm>
            <a:off x="6561680" y="4751350"/>
            <a:ext cx="2743200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/>
              <a:t>Dessert</a:t>
            </a:r>
          </a:p>
          <a:p>
            <a:pPr algn="l"/>
            <a:endParaRPr lang="en-US"/>
          </a:p>
          <a:p>
            <a:pPr algn="l"/>
            <a:r>
              <a:rPr lang="en-US"/>
              <a:t>Bean curd with </a:t>
            </a:r>
          </a:p>
          <a:p>
            <a:pPr algn="l"/>
            <a:r>
              <a:rPr lang="en-US"/>
              <a:t>red bean topping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E94AD2D-68CF-443C-991C-5A87F9232126}"/>
              </a:ext>
            </a:extLst>
          </p:cNvPr>
          <p:cNvSpPr txBox="1"/>
          <p:nvPr/>
        </p:nvSpPr>
        <p:spPr>
          <a:xfrm>
            <a:off x="6561474" y="2820362"/>
            <a:ext cx="274320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/>
              <a:t>Drink</a:t>
            </a:r>
          </a:p>
          <a:p>
            <a:pPr algn="l"/>
            <a:endParaRPr lang="en-US"/>
          </a:p>
          <a:p>
            <a:pPr algn="l"/>
            <a:r>
              <a:rPr lang="en-US"/>
              <a:t>Coke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9A306E1-57E7-4161-92AD-156CC40F3ABD}"/>
              </a:ext>
            </a:extLst>
          </p:cNvPr>
          <p:cNvSpPr txBox="1"/>
          <p:nvPr/>
        </p:nvSpPr>
        <p:spPr>
          <a:xfrm>
            <a:off x="6418796" y="973888"/>
            <a:ext cx="2743200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/>
              <a:t>Fruit &amp; Beverage</a:t>
            </a:r>
          </a:p>
          <a:p>
            <a:endParaRPr lang="en-US"/>
          </a:p>
          <a:p>
            <a:r>
              <a:rPr lang="en-US"/>
              <a:t>Mandarin orange</a:t>
            </a:r>
          </a:p>
          <a:p>
            <a:r>
              <a:rPr lang="en-US"/>
              <a:t>Orange</a:t>
            </a:r>
          </a:p>
        </p:txBody>
      </p:sp>
    </p:spTree>
    <p:extLst>
      <p:ext uri="{BB962C8B-B14F-4D97-AF65-F5344CB8AC3E}">
        <p14:creationId xmlns:p14="http://schemas.microsoft.com/office/powerpoint/2010/main" val="8549035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BBA95B50-6F00-4D8B-A493-A157DA220DE9}"/>
              </a:ext>
            </a:extLst>
          </p:cNvPr>
          <p:cNvSpPr txBox="1">
            <a:spLocks/>
          </p:cNvSpPr>
          <p:nvPr/>
        </p:nvSpPr>
        <p:spPr>
          <a:xfrm>
            <a:off x="801052" y="319088"/>
            <a:ext cx="7670802" cy="114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Friday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6A2BB68-F7F4-48D0-9993-E30FB59450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6437" y="4595204"/>
            <a:ext cx="3000360" cy="211372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BCFFCB9-48E3-4D38-9393-C47EDD5B3F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3015" y="2598248"/>
            <a:ext cx="2684141" cy="1950050"/>
          </a:xfrm>
          <a:prstGeom prst="rect">
            <a:avLst/>
          </a:prstGeom>
        </p:spPr>
      </p:pic>
      <p:pic>
        <p:nvPicPr>
          <p:cNvPr id="2050" name="Picture 2" descr="Image result for red rice porridge">
            <a:extLst>
              <a:ext uri="{FF2B5EF4-FFF2-40B4-BE49-F238E27FC236}">
                <a16:creationId xmlns:a16="http://schemas.microsoft.com/office/drawing/2014/main" id="{71E00988-0D60-4790-AEBD-5330AA6ADD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5182" y="155862"/>
            <a:ext cx="2392586" cy="2375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Image result for dragon fruit transparent">
            <a:extLst>
              <a:ext uri="{FF2B5EF4-FFF2-40B4-BE49-F238E27FC236}">
                <a16:creationId xmlns:a16="http://schemas.microsoft.com/office/drawing/2014/main" id="{7E92CC52-C66E-48EA-A6D0-9C7846B2AA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8004" y="766770"/>
            <a:ext cx="1413427" cy="1413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6" name="Picture 28" descr="Image result for glass of milk transparent background">
            <a:extLst>
              <a:ext uri="{FF2B5EF4-FFF2-40B4-BE49-F238E27FC236}">
                <a16:creationId xmlns:a16="http://schemas.microsoft.com/office/drawing/2014/main" id="{CB589CE5-82E6-4D23-A3C6-87A80F4BD4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9283" y="3403358"/>
            <a:ext cx="3048001" cy="2028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8" name="Picture 30" descr="Image result for Passion fruit transparent background">
            <a:extLst>
              <a:ext uri="{FF2B5EF4-FFF2-40B4-BE49-F238E27FC236}">
                <a16:creationId xmlns:a16="http://schemas.microsoft.com/office/drawing/2014/main" id="{1793C7E1-3738-4F92-9F31-D03455C4D7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5376" y="1094648"/>
            <a:ext cx="1519099" cy="1519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6" name="Picture 38" descr="Image result for Soya bean milk transparent">
            <a:extLst>
              <a:ext uri="{FF2B5EF4-FFF2-40B4-BE49-F238E27FC236}">
                <a16:creationId xmlns:a16="http://schemas.microsoft.com/office/drawing/2014/main" id="{3918DCC9-EE9E-4A7E-83C4-6B6A11D77E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8049" y="3418248"/>
            <a:ext cx="2113723" cy="2113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B599B3-294D-4E4F-82D5-5B7F4F776DB2}"/>
              </a:ext>
            </a:extLst>
          </p:cNvPr>
          <p:cNvSpPr txBox="1"/>
          <p:nvPr/>
        </p:nvSpPr>
        <p:spPr>
          <a:xfrm>
            <a:off x="1202616" y="905505"/>
            <a:ext cx="124834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/>
              <a:t>Breakfast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EED0B1-1A92-4BE0-8BD0-190A28E3C051}"/>
              </a:ext>
            </a:extLst>
          </p:cNvPr>
          <p:cNvSpPr txBox="1"/>
          <p:nvPr/>
        </p:nvSpPr>
        <p:spPr>
          <a:xfrm>
            <a:off x="1303969" y="1366432"/>
            <a:ext cx="1478323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Red Rice Porridge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004B72-BAE6-48BD-B5C8-22E00A56D6CB}"/>
              </a:ext>
            </a:extLst>
          </p:cNvPr>
          <p:cNvSpPr txBox="1"/>
          <p:nvPr/>
        </p:nvSpPr>
        <p:spPr>
          <a:xfrm>
            <a:off x="679120" y="2663199"/>
            <a:ext cx="19813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/>
              <a:t>Lunch &amp; Dinner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154697A-256F-448F-AA1D-60F772CCA52C}"/>
              </a:ext>
            </a:extLst>
          </p:cNvPr>
          <p:cNvSpPr txBox="1"/>
          <p:nvPr/>
        </p:nvSpPr>
        <p:spPr>
          <a:xfrm>
            <a:off x="1021422" y="3090619"/>
            <a:ext cx="190953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Beef and Teriyaki Chicken Bento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2703BD-F037-43AC-BA13-4AE7877C1791}"/>
              </a:ext>
            </a:extLst>
          </p:cNvPr>
          <p:cNvSpPr txBox="1"/>
          <p:nvPr/>
        </p:nvSpPr>
        <p:spPr>
          <a:xfrm>
            <a:off x="1222372" y="4773988"/>
            <a:ext cx="190953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Grilled Chicken Chop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97A01DE-4153-432D-BA46-1C999C61EE9E}"/>
              </a:ext>
            </a:extLst>
          </p:cNvPr>
          <p:cNvSpPr txBox="1"/>
          <p:nvPr/>
        </p:nvSpPr>
        <p:spPr>
          <a:xfrm>
            <a:off x="6142151" y="1461629"/>
            <a:ext cx="124834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/>
              <a:t>Fruits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D43FC60-E876-4F2C-9C0B-A05188000500}"/>
              </a:ext>
            </a:extLst>
          </p:cNvPr>
          <p:cNvSpPr txBox="1"/>
          <p:nvPr/>
        </p:nvSpPr>
        <p:spPr>
          <a:xfrm>
            <a:off x="6227712" y="3709387"/>
            <a:ext cx="124834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/>
              <a:t>Drinks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61DA3AC-048F-46F8-BE1E-F81421945132}"/>
              </a:ext>
            </a:extLst>
          </p:cNvPr>
          <p:cNvSpPr txBox="1"/>
          <p:nvPr/>
        </p:nvSpPr>
        <p:spPr>
          <a:xfrm>
            <a:off x="7802984" y="5357803"/>
            <a:ext cx="122483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Soya milk no sugar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2F655B6-7DC8-4869-9169-666F32B22043}"/>
              </a:ext>
            </a:extLst>
          </p:cNvPr>
          <p:cNvSpPr txBox="1"/>
          <p:nvPr/>
        </p:nvSpPr>
        <p:spPr>
          <a:xfrm>
            <a:off x="9944043" y="5373276"/>
            <a:ext cx="122483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Low fat milk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73FCDE4-F024-46F6-B463-5E676251E650}"/>
              </a:ext>
            </a:extLst>
          </p:cNvPr>
          <p:cNvSpPr txBox="1"/>
          <p:nvPr/>
        </p:nvSpPr>
        <p:spPr>
          <a:xfrm>
            <a:off x="7636626" y="2509015"/>
            <a:ext cx="138294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Passionfruit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933DC75-F487-445F-AD8C-5B6A69923FB7}"/>
              </a:ext>
            </a:extLst>
          </p:cNvPr>
          <p:cNvSpPr txBox="1"/>
          <p:nvPr/>
        </p:nvSpPr>
        <p:spPr>
          <a:xfrm>
            <a:off x="9549612" y="2481722"/>
            <a:ext cx="138294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err="1"/>
              <a:t>Dragonfruit</a:t>
            </a:r>
          </a:p>
        </p:txBody>
      </p:sp>
    </p:spTree>
    <p:extLst>
      <p:ext uri="{BB962C8B-B14F-4D97-AF65-F5344CB8AC3E}">
        <p14:creationId xmlns:p14="http://schemas.microsoft.com/office/powerpoint/2010/main" val="13741085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9CDD5AE-8B17-408E-A880-115B8297B8F2}"/>
              </a:ext>
            </a:extLst>
          </p:cNvPr>
          <p:cNvSpPr txBox="1">
            <a:spLocks/>
          </p:cNvSpPr>
          <p:nvPr/>
        </p:nvSpPr>
        <p:spPr>
          <a:xfrm>
            <a:off x="930201" y="483991"/>
            <a:ext cx="7670802" cy="114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ea typeface="Cambria"/>
              </a:rPr>
              <a:t>Future Work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3DDB64BD-A045-43E7-960B-A1E1A08186A6}"/>
              </a:ext>
            </a:extLst>
          </p:cNvPr>
          <p:cNvSpPr txBox="1">
            <a:spLocks/>
          </p:cNvSpPr>
          <p:nvPr/>
        </p:nvSpPr>
        <p:spPr>
          <a:xfrm>
            <a:off x="1035360" y="1133715"/>
            <a:ext cx="9096224" cy="54797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745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945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146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346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b="1"/>
              <a:t>To collect more data:</a:t>
            </a:r>
          </a:p>
          <a:p>
            <a:pPr lvl="1">
              <a:lnSpc>
                <a:spcPct val="120000"/>
              </a:lnSpc>
            </a:pPr>
            <a:r>
              <a:rPr lang="en-US"/>
              <a:t>Currently our dataset is too small for the LP to return a</a:t>
            </a:r>
            <a:r>
              <a:rPr lang="zh-CN" altLang="en-US">
                <a:ea typeface="幼圆"/>
              </a:rPr>
              <a:t> </a:t>
            </a:r>
            <a:r>
              <a:rPr lang="en-US"/>
              <a:t>food plan without repetition for a week - including more data will resolve this problem.</a:t>
            </a:r>
          </a:p>
          <a:p>
            <a:pPr>
              <a:lnSpc>
                <a:spcPct val="120000"/>
              </a:lnSpc>
            </a:pPr>
            <a:r>
              <a:rPr lang="en-US" b="1"/>
              <a:t>To include more functions into problem formulation:</a:t>
            </a:r>
          </a:p>
          <a:p>
            <a:pPr lvl="1">
              <a:lnSpc>
                <a:spcPct val="120000"/>
              </a:lnSpc>
            </a:pPr>
            <a:r>
              <a:rPr lang="en-US"/>
              <a:t>Objective: Minimize cost/maximize satisfaction according to preferences </a:t>
            </a:r>
          </a:p>
          <a:p>
            <a:pPr lvl="1">
              <a:lnSpc>
                <a:spcPct val="120000"/>
              </a:lnSpc>
            </a:pPr>
            <a:r>
              <a:rPr lang="en-US"/>
              <a:t>Achieved by adding cost/preference score(scaled) in raw data</a:t>
            </a:r>
          </a:p>
        </p:txBody>
      </p:sp>
    </p:spTree>
    <p:extLst>
      <p:ext uri="{BB962C8B-B14F-4D97-AF65-F5344CB8AC3E}">
        <p14:creationId xmlns:p14="http://schemas.microsoft.com/office/powerpoint/2010/main" val="22235815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C1A9535B-8C69-4C84-A002-2353B2AF04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4507" y="906"/>
            <a:ext cx="3709190" cy="3416205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D0C38EB5-3B77-4954-9B4A-00E52C8D927D}"/>
              </a:ext>
            </a:extLst>
          </p:cNvPr>
          <p:cNvSpPr txBox="1"/>
          <p:nvPr/>
        </p:nvSpPr>
        <p:spPr>
          <a:xfrm>
            <a:off x="7925970" y="2316836"/>
            <a:ext cx="3718967" cy="230832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5400" b="1"/>
              <a:t>Thank you!</a:t>
            </a:r>
            <a:endParaRPr lang="en-SG" sz="3600"/>
          </a:p>
          <a:p>
            <a:endParaRPr lang="en-SG" sz="3600"/>
          </a:p>
        </p:txBody>
      </p:sp>
      <p:pic>
        <p:nvPicPr>
          <p:cNvPr id="1028" name="Picture 4" descr="Image result for Thai mango salad">
            <a:extLst>
              <a:ext uri="{FF2B5EF4-FFF2-40B4-BE49-F238E27FC236}">
                <a16:creationId xmlns:a16="http://schemas.microsoft.com/office/drawing/2014/main" id="{6E4CCB15-12EB-429F-B2BF-C07957C769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29000"/>
            <a:ext cx="3621050" cy="3423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Image result for Japanese Pork Ramen">
            <a:extLst>
              <a:ext uri="{FF2B5EF4-FFF2-40B4-BE49-F238E27FC236}">
                <a16:creationId xmlns:a16="http://schemas.microsoft.com/office/drawing/2014/main" id="{BB9FA0BD-6961-4984-95B1-D61C129680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795"/>
            <a:ext cx="3628523" cy="3423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 descr="Related image">
            <a:extLst>
              <a:ext uri="{FF2B5EF4-FFF2-40B4-BE49-F238E27FC236}">
                <a16:creationId xmlns:a16="http://schemas.microsoft.com/office/drawing/2014/main" id="{D8630F4A-3D81-4B22-9ED7-C2B07E774F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21" t="8292" r="15122" b="11579"/>
          <a:stretch/>
        </p:blipFill>
        <p:spPr bwMode="auto">
          <a:xfrm>
            <a:off x="3628523" y="3429000"/>
            <a:ext cx="3660618" cy="3416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06012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858501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71986" y="37784"/>
            <a:ext cx="7670802" cy="1143000"/>
          </a:xfrm>
        </p:spPr>
        <p:txBody>
          <a:bodyPr/>
          <a:lstStyle/>
          <a:p>
            <a:r>
              <a:rPr lang="en-US">
                <a:ea typeface="Cambria"/>
              </a:rPr>
              <a:t>Problem Formulation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C13ADE7-9538-452F-A02C-39F01B3EDF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2912147"/>
              </p:ext>
            </p:extLst>
          </p:nvPr>
        </p:nvGraphicFramePr>
        <p:xfrm>
          <a:off x="2356312" y="4180760"/>
          <a:ext cx="8952078" cy="265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92013">
                  <a:extLst>
                    <a:ext uri="{9D8B030D-6E8A-4147-A177-3AD203B41FA5}">
                      <a16:colId xmlns:a16="http://schemas.microsoft.com/office/drawing/2014/main" val="185484539"/>
                    </a:ext>
                  </a:extLst>
                </a:gridCol>
                <a:gridCol w="1492013">
                  <a:extLst>
                    <a:ext uri="{9D8B030D-6E8A-4147-A177-3AD203B41FA5}">
                      <a16:colId xmlns:a16="http://schemas.microsoft.com/office/drawing/2014/main" val="4062251998"/>
                    </a:ext>
                  </a:extLst>
                </a:gridCol>
                <a:gridCol w="1492013">
                  <a:extLst>
                    <a:ext uri="{9D8B030D-6E8A-4147-A177-3AD203B41FA5}">
                      <a16:colId xmlns:a16="http://schemas.microsoft.com/office/drawing/2014/main" val="1472472192"/>
                    </a:ext>
                  </a:extLst>
                </a:gridCol>
                <a:gridCol w="1492013">
                  <a:extLst>
                    <a:ext uri="{9D8B030D-6E8A-4147-A177-3AD203B41FA5}">
                      <a16:colId xmlns:a16="http://schemas.microsoft.com/office/drawing/2014/main" val="396177344"/>
                    </a:ext>
                  </a:extLst>
                </a:gridCol>
                <a:gridCol w="1492013">
                  <a:extLst>
                    <a:ext uri="{9D8B030D-6E8A-4147-A177-3AD203B41FA5}">
                      <a16:colId xmlns:a16="http://schemas.microsoft.com/office/drawing/2014/main" val="3118385130"/>
                    </a:ext>
                  </a:extLst>
                </a:gridCol>
                <a:gridCol w="1492013">
                  <a:extLst>
                    <a:ext uri="{9D8B030D-6E8A-4147-A177-3AD203B41FA5}">
                      <a16:colId xmlns:a16="http://schemas.microsoft.com/office/drawing/2014/main" val="1322834466"/>
                    </a:ext>
                  </a:extLst>
                </a:gridCol>
              </a:tblGrid>
              <a:tr h="450295">
                <a:tc>
                  <a:txBody>
                    <a:bodyPr/>
                    <a:lstStyle/>
                    <a:p>
                      <a:pPr algn="ctr"/>
                      <a:r>
                        <a:rPr lang="en-GB" sz="1200"/>
                        <a:t>Nutrient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/>
                        <a:t>Recommended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/>
                        <a:t>18-30 yrs Men without Excercise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/>
                        <a:t>18-30 yrs Women</a:t>
                      </a:r>
                    </a:p>
                    <a:p>
                      <a:pPr lvl="0" algn="ctr">
                        <a:buNone/>
                      </a:pPr>
                      <a:r>
                        <a:rPr lang="en-GB" sz="1200"/>
                        <a:t>without Excercise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/>
                        <a:t>18-30 yrs Men with Excercise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/>
                        <a:t>18-30 yrs Women with Excercise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82683386"/>
                  </a:ext>
                </a:extLst>
              </a:tr>
              <a:tr h="257311">
                <a:tc>
                  <a:txBody>
                    <a:bodyPr/>
                    <a:lstStyle/>
                    <a:p>
                      <a:pPr algn="ctr"/>
                      <a:r>
                        <a:rPr lang="en-GB" sz="1200"/>
                        <a:t>Energy (Kcal)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/>
                        <a:t>Larger than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/>
                        <a:t>2400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/>
                        <a:t>1800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/>
                        <a:t>3100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/>
                        <a:t>2400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716032"/>
                  </a:ext>
                </a:extLst>
              </a:tr>
              <a:tr h="257311">
                <a:tc>
                  <a:txBody>
                    <a:bodyPr/>
                    <a:lstStyle/>
                    <a:p>
                      <a:pPr algn="ctr"/>
                      <a:r>
                        <a:rPr lang="en-GB" sz="1200"/>
                        <a:t>Protein (g)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/>
                        <a:t>Larger than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/>
                        <a:t>56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/>
                        <a:t>46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/>
                        <a:t>127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/>
                        <a:t>109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6997434"/>
                  </a:ext>
                </a:extLst>
              </a:tr>
              <a:tr h="257311">
                <a:tc>
                  <a:txBody>
                    <a:bodyPr/>
                    <a:lstStyle/>
                    <a:p>
                      <a:pPr algn="ctr"/>
                      <a:r>
                        <a:rPr lang="en-GB" sz="1200"/>
                        <a:t>Fiber (g)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/>
                        <a:t>Larger than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/>
                        <a:t>33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/>
                        <a:t>28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/>
                        <a:t>33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/>
                        <a:t>28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8626831"/>
                  </a:ext>
                </a:extLst>
              </a:tr>
              <a:tr h="257311">
                <a:tc>
                  <a:txBody>
                    <a:bodyPr/>
                    <a:lstStyle/>
                    <a:p>
                      <a:pPr algn="ctr"/>
                      <a:r>
                        <a:rPr lang="en-GB" sz="1200"/>
                        <a:t>Carbohydrate (g) 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/>
                        <a:t>Larger than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/>
                        <a:t>130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/>
                        <a:t>130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/>
                        <a:t>230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/>
                        <a:t>244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43743"/>
                  </a:ext>
                </a:extLst>
              </a:tr>
              <a:tr h="257311">
                <a:tc>
                  <a:txBody>
                    <a:bodyPr/>
                    <a:lstStyle/>
                    <a:p>
                      <a:pPr algn="ctr"/>
                      <a:r>
                        <a:rPr lang="en-GB" sz="1200"/>
                        <a:t>Cholesterol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/>
                        <a:t>Less than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/>
                        <a:t>300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/>
                        <a:t>300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/>
                        <a:t>300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/>
                        <a:t>300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1464160"/>
                  </a:ext>
                </a:extLst>
              </a:tr>
              <a:tr h="257311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200"/>
                        <a:t>Sodium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200"/>
                        <a:t>Less than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200"/>
                        <a:t>2400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200"/>
                        <a:t>2400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200"/>
                        <a:t>2400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200"/>
                        <a:t>2400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2329792"/>
                  </a:ext>
                </a:extLst>
              </a:tr>
              <a:tr h="257311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200"/>
                        <a:t>Total fat</a:t>
                      </a:r>
                      <a:endParaRPr lang="en-US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200"/>
                        <a:t>Less than</a:t>
                      </a:r>
                      <a:endParaRPr lang="en-US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200"/>
                        <a:t>90</a:t>
                      </a:r>
                      <a:endParaRPr lang="en-US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200"/>
                        <a:t>69</a:t>
                      </a:r>
                      <a:endParaRPr lang="en-US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200"/>
                        <a:t>90</a:t>
                      </a:r>
                      <a:endParaRPr lang="en-US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200"/>
                        <a:t>69</a:t>
                      </a:r>
                      <a:endParaRPr lang="en-US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5162103"/>
                  </a:ext>
                </a:extLst>
              </a:tr>
              <a:tr h="257311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200"/>
                        <a:t>Saturated fat</a:t>
                      </a:r>
                      <a:endParaRPr lang="en-US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200"/>
                        <a:t>Less than</a:t>
                      </a:r>
                      <a:endParaRPr lang="en-US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200"/>
                        <a:t>30</a:t>
                      </a:r>
                      <a:endParaRPr lang="en-US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200"/>
                        <a:t>23</a:t>
                      </a:r>
                      <a:endParaRPr lang="en-US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200"/>
                        <a:t>30</a:t>
                      </a:r>
                      <a:endParaRPr lang="en-US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200"/>
                        <a:t>23</a:t>
                      </a:r>
                      <a:endParaRPr lang="en-US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3293745"/>
                  </a:ext>
                </a:extLst>
              </a:tr>
            </a:tbl>
          </a:graphicData>
        </a:graphic>
      </p:graphicFrame>
      <p:pic>
        <p:nvPicPr>
          <p:cNvPr id="8" name="Picture 8">
            <a:extLst>
              <a:ext uri="{FF2B5EF4-FFF2-40B4-BE49-F238E27FC236}">
                <a16:creationId xmlns:a16="http://schemas.microsoft.com/office/drawing/2014/main" id="{0A2B6431-CA56-448F-B1A2-B6F5442E8E1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3645" r="3645"/>
          <a:stretch/>
        </p:blipFill>
        <p:spPr>
          <a:xfrm rot="180000">
            <a:off x="357708" y="352922"/>
            <a:ext cx="1445571" cy="1821968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483B1CE-5108-4FF1-A028-1053D87A2299}"/>
              </a:ext>
            </a:extLst>
          </p:cNvPr>
          <p:cNvSpPr txBox="1">
            <a:spLocks/>
          </p:cNvSpPr>
          <p:nvPr/>
        </p:nvSpPr>
        <p:spPr>
          <a:xfrm>
            <a:off x="2345930" y="1225958"/>
            <a:ext cx="8524115" cy="330045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745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945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146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346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ea typeface="Cambria"/>
              </a:rPr>
              <a:t>Factors to consider:</a:t>
            </a:r>
          </a:p>
          <a:p>
            <a:pPr lvl="1"/>
            <a:r>
              <a:rPr lang="en-US">
                <a:ea typeface="Cambria"/>
              </a:rPr>
              <a:t>Gender</a:t>
            </a:r>
          </a:p>
          <a:p>
            <a:pPr lvl="1"/>
            <a:r>
              <a:rPr lang="en-US">
                <a:ea typeface="Cambria"/>
              </a:rPr>
              <a:t>Exercise routine</a:t>
            </a:r>
          </a:p>
          <a:p>
            <a:pPr lvl="1"/>
            <a:r>
              <a:rPr lang="en-US">
                <a:ea typeface="Cambria"/>
              </a:rPr>
              <a:t>Every day:  2 main meals, 1 breakfast ,  maximum 2 beverage, maximum 2 fruits , maximum 2 desserts</a:t>
            </a:r>
          </a:p>
          <a:p>
            <a:pPr lvl="1"/>
            <a:r>
              <a:rPr lang="en-US">
                <a:ea typeface="Cambria"/>
              </a:rPr>
              <a:t>2 repetition of meal in one week (consider only 5 weekdays)</a:t>
            </a:r>
          </a:p>
          <a:p>
            <a:pPr lvl="1"/>
            <a:r>
              <a:rPr lang="en-US">
                <a:ea typeface="Cambria"/>
              </a:rPr>
              <a:t>Customer is determined to eat certain food/disgard certain food due to allergy</a:t>
            </a:r>
          </a:p>
          <a:p>
            <a:pPr lvl="1"/>
            <a:r>
              <a:rPr lang="en-US">
                <a:ea typeface="Cambria"/>
              </a:rPr>
              <a:t>Dynamic optimization: if one day constraint is violated, the following days options will change accordingly</a:t>
            </a:r>
          </a:p>
          <a:p>
            <a:pPr lvl="1"/>
            <a:r>
              <a:rPr lang="en-US">
                <a:ea typeface="Cambria"/>
              </a:rPr>
              <a:t>Nutrition constiants for each day:</a:t>
            </a:r>
          </a:p>
          <a:p>
            <a:pPr marL="365760" lvl="1" indent="0">
              <a:buFont typeface="Arial" pitchFamily="34" charset="0"/>
              <a:buNone/>
            </a:pPr>
            <a:endParaRPr lang="en-US" altLang="ja-JP">
              <a:ea typeface="Cambria"/>
            </a:endParaRPr>
          </a:p>
          <a:p>
            <a:pPr marL="365760" lvl="1" indent="0">
              <a:buFont typeface="Arial" pitchFamily="34" charset="0"/>
              <a:buNone/>
            </a:pPr>
            <a:endParaRPr lang="en-US">
              <a:ea typeface="Cambria"/>
            </a:endParaRPr>
          </a:p>
          <a:p>
            <a:pPr marL="45720" indent="0">
              <a:buNone/>
            </a:pPr>
            <a:endParaRPr lang="en-US">
              <a:ea typeface="Cambria"/>
            </a:endParaRPr>
          </a:p>
          <a:p>
            <a:pPr>
              <a:buFont typeface="Arial" pitchFamily="34" charset="0"/>
              <a:buChar char="•"/>
            </a:pPr>
            <a:endParaRPr lang="en-US">
              <a:ea typeface="Cambria"/>
            </a:endParaRPr>
          </a:p>
          <a:p>
            <a:pPr marL="685800" lvl="2" indent="0">
              <a:buNone/>
            </a:pPr>
            <a:endParaRPr lang="en-US">
              <a:ea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39763455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5922" y="241487"/>
            <a:ext cx="7670802" cy="1143000"/>
          </a:xfrm>
        </p:spPr>
        <p:txBody>
          <a:bodyPr/>
          <a:lstStyle/>
          <a:p>
            <a:r>
              <a:rPr lang="en-US">
                <a:ea typeface="Cambria"/>
              </a:rPr>
              <a:t>Problem Formulation</a:t>
            </a:r>
          </a:p>
        </p:txBody>
      </p:sp>
      <p:pic>
        <p:nvPicPr>
          <p:cNvPr id="8" name="Picture 8" descr="A close up of a hot dog and fries on a plate&#10;&#10;Description generated with very high confidence">
            <a:extLst>
              <a:ext uri="{FF2B5EF4-FFF2-40B4-BE49-F238E27FC236}">
                <a16:creationId xmlns:a16="http://schemas.microsoft.com/office/drawing/2014/main" id="{0A2B6431-CA56-448F-B1A2-B6F5442E8E1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3645" r="3645"/>
          <a:stretch/>
        </p:blipFill>
        <p:spPr>
          <a:xfrm rot="180000">
            <a:off x="357708" y="352922"/>
            <a:ext cx="1445571" cy="1821968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C8C63F0-A098-424A-920C-AF7A2AEBBE28}"/>
              </a:ext>
            </a:extLst>
          </p:cNvPr>
          <p:cNvSpPr txBox="1">
            <a:spLocks/>
          </p:cNvSpPr>
          <p:nvPr/>
        </p:nvSpPr>
        <p:spPr>
          <a:xfrm>
            <a:off x="2662386" y="3117372"/>
            <a:ext cx="8136245" cy="229058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745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945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146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346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ea typeface="Cambria"/>
            </a:endParaRPr>
          </a:p>
          <a:p>
            <a:pPr marL="45720" indent="0">
              <a:buNone/>
            </a:pPr>
            <a:endParaRPr lang="en-US"/>
          </a:p>
          <a:p>
            <a:pPr marL="365760" lvl="1" indent="0">
              <a:buNone/>
            </a:pPr>
            <a:endParaRPr lang="en-US"/>
          </a:p>
          <a:p>
            <a:pPr lvl="1"/>
            <a:endParaRPr lang="en-US"/>
          </a:p>
          <a:p>
            <a:pPr lvl="1"/>
            <a:endParaRPr lang="en-US">
              <a:ea typeface="Cambria"/>
            </a:endParaRPr>
          </a:p>
          <a:p>
            <a:pPr lvl="1"/>
            <a:endParaRPr lang="en-US">
              <a:ea typeface="Cambria"/>
            </a:endParaRPr>
          </a:p>
          <a:p>
            <a:pPr lvl="1"/>
            <a:endParaRPr lang="en-US">
              <a:ea typeface="Cambria"/>
            </a:endParaRPr>
          </a:p>
          <a:p>
            <a:pPr marL="365760" lvl="1" indent="0">
              <a:buFont typeface="Arial" pitchFamily="34" charset="0"/>
              <a:buNone/>
            </a:pPr>
            <a:endParaRPr lang="en-US" altLang="ja-JP">
              <a:ea typeface="Cambria"/>
            </a:endParaRPr>
          </a:p>
          <a:p>
            <a:pPr marL="365760" lvl="1" indent="0">
              <a:buFont typeface="Arial" pitchFamily="34" charset="0"/>
              <a:buNone/>
            </a:pPr>
            <a:endParaRPr lang="en-US">
              <a:ea typeface="Cambria"/>
            </a:endParaRPr>
          </a:p>
          <a:p>
            <a:pPr marL="45720" indent="0">
              <a:buNone/>
            </a:pPr>
            <a:endParaRPr lang="en-US">
              <a:ea typeface="Cambria"/>
            </a:endParaRPr>
          </a:p>
          <a:p>
            <a:endParaRPr lang="en-US">
              <a:ea typeface="Cambria"/>
            </a:endParaRPr>
          </a:p>
          <a:p>
            <a:pPr marL="685800" lvl="2" indent="0">
              <a:buNone/>
            </a:pPr>
            <a:endParaRPr lang="en-US">
              <a:ea typeface="Cambria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C3A0FA2-FF82-46F6-BBC4-E826C47104E9}"/>
              </a:ext>
            </a:extLst>
          </p:cNvPr>
          <p:cNvSpPr txBox="1">
            <a:spLocks/>
          </p:cNvSpPr>
          <p:nvPr/>
        </p:nvSpPr>
        <p:spPr>
          <a:xfrm>
            <a:off x="2701793" y="1494774"/>
            <a:ext cx="8524115" cy="152427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745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945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146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346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ea typeface="Cambria"/>
              </a:rPr>
              <a:t>Objective:</a:t>
            </a:r>
          </a:p>
          <a:p>
            <a:pPr lvl="1"/>
            <a:r>
              <a:rPr lang="en-US"/>
              <a:t>Min fat</a:t>
            </a:r>
          </a:p>
          <a:p>
            <a:pPr lvl="1"/>
            <a:r>
              <a:rPr lang="en-US"/>
              <a:t>Min calories</a:t>
            </a:r>
            <a:endParaRPr lang="en-US" err="1"/>
          </a:p>
          <a:p>
            <a:pPr lvl="1"/>
            <a:r>
              <a:rPr lang="en-US"/>
              <a:t>Min cholesterol</a:t>
            </a:r>
          </a:p>
          <a:p>
            <a:pPr lvl="1"/>
            <a:endParaRPr lang="en-US">
              <a:ea typeface="Cambria"/>
            </a:endParaRPr>
          </a:p>
          <a:p>
            <a:pPr lvl="1"/>
            <a:endParaRPr lang="en-US">
              <a:ea typeface="Cambria"/>
            </a:endParaRPr>
          </a:p>
          <a:p>
            <a:pPr marL="365760" lvl="1" indent="0">
              <a:buNone/>
            </a:pPr>
            <a:endParaRPr lang="en-US" altLang="ja-JP">
              <a:ea typeface="Cambria"/>
            </a:endParaRPr>
          </a:p>
          <a:p>
            <a:pPr marL="365760" lvl="1" indent="0">
              <a:buNone/>
            </a:pPr>
            <a:endParaRPr lang="en-US">
              <a:ea typeface="Cambria"/>
            </a:endParaRPr>
          </a:p>
          <a:p>
            <a:pPr marL="45720" indent="0">
              <a:buNone/>
            </a:pPr>
            <a:endParaRPr lang="en-US">
              <a:ea typeface="Cambria"/>
            </a:endParaRPr>
          </a:p>
          <a:p>
            <a:endParaRPr lang="en-US">
              <a:ea typeface="Cambria"/>
            </a:endParaRPr>
          </a:p>
          <a:p>
            <a:pPr marL="685800" lvl="2" indent="0">
              <a:buNone/>
            </a:pPr>
            <a:endParaRPr lang="en-US">
              <a:ea typeface="Cambria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70844D1-A19B-4809-B858-F8077F7DB7F8}"/>
              </a:ext>
            </a:extLst>
          </p:cNvPr>
          <p:cNvSpPr txBox="1">
            <a:spLocks/>
          </p:cNvSpPr>
          <p:nvPr/>
        </p:nvSpPr>
        <p:spPr>
          <a:xfrm>
            <a:off x="2702422" y="3291832"/>
            <a:ext cx="8524115" cy="152427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745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945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146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346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ea typeface="Cambria"/>
              </a:rPr>
              <a:t>Decision Variables:</a:t>
            </a:r>
            <a:endParaRPr lang="en-US"/>
          </a:p>
          <a:p>
            <a:pPr lvl="1"/>
            <a:r>
              <a:rPr lang="en-US"/>
              <a:t>xid = 1,0; where 1 means choosing the meal i and 0 means not choosing the meal I on day d.  i ∈{1,2…121} d ∈{1,2…5}</a:t>
            </a:r>
          </a:p>
          <a:p>
            <a:pPr marL="365760" lvl="1" indent="0">
              <a:buNone/>
            </a:pPr>
            <a:endParaRPr lang="en-US" err="1"/>
          </a:p>
          <a:p>
            <a:pPr marL="365760" lvl="1" indent="0">
              <a:buNone/>
            </a:pPr>
            <a:endParaRPr lang="en-US">
              <a:ea typeface="Cambria"/>
            </a:endParaRPr>
          </a:p>
          <a:p>
            <a:pPr lvl="1"/>
            <a:endParaRPr lang="en-US">
              <a:ea typeface="Cambria"/>
            </a:endParaRPr>
          </a:p>
          <a:p>
            <a:pPr lvl="1"/>
            <a:endParaRPr lang="en-US">
              <a:ea typeface="Cambria"/>
            </a:endParaRPr>
          </a:p>
          <a:p>
            <a:pPr lvl="1"/>
            <a:endParaRPr lang="en-US">
              <a:ea typeface="Cambria"/>
            </a:endParaRPr>
          </a:p>
          <a:p>
            <a:pPr lvl="1">
              <a:buFont typeface="Arial" pitchFamily="34" charset="0"/>
              <a:buChar char="•"/>
            </a:pPr>
            <a:endParaRPr lang="en-US">
              <a:ea typeface="Cambria"/>
            </a:endParaRPr>
          </a:p>
          <a:p>
            <a:pPr marL="365760" lvl="1" indent="0">
              <a:buNone/>
            </a:pPr>
            <a:endParaRPr lang="en-US" altLang="ja-JP">
              <a:ea typeface="Cambria"/>
            </a:endParaRPr>
          </a:p>
          <a:p>
            <a:pPr marL="365760" lvl="1" indent="0">
              <a:buNone/>
            </a:pPr>
            <a:endParaRPr lang="en-US">
              <a:ea typeface="Cambria"/>
            </a:endParaRPr>
          </a:p>
          <a:p>
            <a:pPr marL="45720" indent="0">
              <a:buNone/>
            </a:pPr>
            <a:endParaRPr lang="en-US">
              <a:ea typeface="Cambria"/>
            </a:endParaRPr>
          </a:p>
          <a:p>
            <a:endParaRPr lang="en-US">
              <a:ea typeface="Cambria"/>
            </a:endParaRPr>
          </a:p>
          <a:p>
            <a:pPr marL="685800" lvl="2" indent="0">
              <a:buNone/>
            </a:pPr>
            <a:endParaRPr lang="en-US">
              <a:ea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2738704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C1A9535B-8C69-4C84-A002-2353B2AF04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4507" y="906"/>
            <a:ext cx="3709190" cy="3416205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D0C38EB5-3B77-4954-9B4A-00E52C8D927D}"/>
              </a:ext>
            </a:extLst>
          </p:cNvPr>
          <p:cNvSpPr txBox="1"/>
          <p:nvPr/>
        </p:nvSpPr>
        <p:spPr>
          <a:xfrm>
            <a:off x="7925970" y="2316836"/>
            <a:ext cx="3718967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SG" sz="5400" b="1"/>
              <a:t>01</a:t>
            </a:r>
            <a:r>
              <a:rPr lang="en-SG" sz="3600"/>
              <a:t>  </a:t>
            </a:r>
            <a:r>
              <a:rPr lang="en-SG" sz="4000"/>
              <a:t>I</a:t>
            </a:r>
            <a:r>
              <a:rPr lang="en-SG" sz="3600"/>
              <a:t>ntroduction</a:t>
            </a:r>
          </a:p>
        </p:txBody>
      </p:sp>
      <p:pic>
        <p:nvPicPr>
          <p:cNvPr id="1028" name="Picture 4" descr="Image result for Thai mango salad">
            <a:extLst>
              <a:ext uri="{FF2B5EF4-FFF2-40B4-BE49-F238E27FC236}">
                <a16:creationId xmlns:a16="http://schemas.microsoft.com/office/drawing/2014/main" id="{6E4CCB15-12EB-429F-B2BF-C07957C769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29000"/>
            <a:ext cx="3621050" cy="3423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Image result for Japanese Pork Ramen">
            <a:extLst>
              <a:ext uri="{FF2B5EF4-FFF2-40B4-BE49-F238E27FC236}">
                <a16:creationId xmlns:a16="http://schemas.microsoft.com/office/drawing/2014/main" id="{BB9FA0BD-6961-4984-95B1-D61C129680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795"/>
            <a:ext cx="3628523" cy="3423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 descr="Related image">
            <a:extLst>
              <a:ext uri="{FF2B5EF4-FFF2-40B4-BE49-F238E27FC236}">
                <a16:creationId xmlns:a16="http://schemas.microsoft.com/office/drawing/2014/main" id="{D8630F4A-3D81-4B22-9ED7-C2B07E774F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21" t="8292" r="15122" b="11579"/>
          <a:stretch/>
        </p:blipFill>
        <p:spPr bwMode="auto">
          <a:xfrm>
            <a:off x="3628523" y="3429000"/>
            <a:ext cx="3660618" cy="3416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05005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Cambria"/>
              </a:rPr>
              <a:t>Problem</a:t>
            </a:r>
            <a:r>
              <a:rPr lang="en-US"/>
              <a:t> Formulation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 vert="horz" lIns="91440" tIns="45720" rIns="91440" bIns="45720" rtlCol="0" anchor="t">
                <a:normAutofit fontScale="70000" lnSpcReduction="200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/>
                  <a:t>Constraint 1: </a:t>
                </a:r>
                <a:r>
                  <a:rPr lang="en-US" altLang="zh-CN"/>
                  <a:t>Nutrient requirement</a:t>
                </a:r>
              </a:p>
              <a:p>
                <a:pPr lvl="1">
                  <a:lnSpc>
                    <a:spcPct val="120000"/>
                  </a:lnSpc>
                </a:pPr>
                <a14:m>
                  <m:oMath xmlns:m="http://schemas.openxmlformats.org/officeDocument/2006/math">
                    <m:nary>
                      <m:naryPr>
                        <m:chr m:val="∑"/>
                        <m:limLoc m:val="undOvr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121</m:t>
                        </m:r>
                      </m:sup>
                      <m:e>
                        <m:nary>
                          <m:naryPr>
                            <m:chr m:val="∑"/>
                            <m:limLoc m:val="undOvr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16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𝑛𝑢𝑡𝑟𝑖𝑒𝑛𝑡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𝑖𝑑</m:t>
                                </m:r>
                              </m:sub>
                            </m:sSub>
                          </m:e>
                        </m:nary>
                      </m:e>
                    </m:nary>
                  </m:oMath>
                </a14:m>
                <a:r>
                  <a:rPr lang="en-US"/>
                  <a:t> &gt;= </a:t>
                </a:r>
                <a:r>
                  <a:rPr lang="en-US" err="1"/>
                  <a:t>min_requirement</a:t>
                </a:r>
                <a:r>
                  <a:rPr lang="en-US"/>
                  <a:t>,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∀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d</m:t>
                    </m:r>
                    <m:r>
                      <a:rPr lang="en-US">
                        <a:latin typeface="Cambria Math" panose="02040503050406030204" pitchFamily="18" charset="0"/>
                      </a:rPr>
                      <m:t> ∈{1,2…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/>
                  <a:t> </a:t>
                </a:r>
              </a:p>
              <a:p>
                <a:pPr lvl="1">
                  <a:lnSpc>
                    <a:spcPct val="120000"/>
                  </a:lnSpc>
                </a:pPr>
                <a:r>
                  <a:rPr lang="en-US"/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undOvr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121</m:t>
                        </m:r>
                      </m:sup>
                      <m:e>
                        <m:nary>
                          <m:naryPr>
                            <m:chr m:val="∑"/>
                            <m:limLoc m:val="undOvr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16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𝑛𝑢𝑡𝑟𝑖𝑒𝑛𝑡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𝑖𝑑</m:t>
                                </m:r>
                              </m:sub>
                            </m:sSub>
                          </m:e>
                        </m:nary>
                      </m:e>
                    </m:nary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/>
                  <a:t>&lt;= </a:t>
                </a:r>
                <a:r>
                  <a:rPr lang="en-US" err="1"/>
                  <a:t>max_intake</a:t>
                </a:r>
                <a:r>
                  <a:rPr lang="en-US"/>
                  <a:t> ,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∀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d</m:t>
                    </m:r>
                    <m:r>
                      <a:rPr lang="en-US">
                        <a:latin typeface="Cambria Math" panose="02040503050406030204" pitchFamily="18" charset="0"/>
                      </a:rPr>
                      <m:t> ∈{1,2…5}</m:t>
                    </m:r>
                  </m:oMath>
                </a14:m>
                <a:r>
                  <a:rPr lang="en-US"/>
                  <a:t>  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/>
                  <a:t>Constraint 2: every day has 2 mains (0-59), 1 breakfast (94-121), beverage(66-83), fruits(84-93), dessert(59-65) optional:  (python index), 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∀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d</m:t>
                    </m:r>
                    <m:r>
                      <a:rPr lang="en-US">
                        <a:latin typeface="Cambria Math" panose="02040503050406030204" pitchFamily="18" charset="0"/>
                      </a:rPr>
                      <m:t> ∈{1,2…5}</m:t>
                    </m:r>
                  </m:oMath>
                </a14:m>
                <a:r>
                  <a:rPr lang="en-US"/>
                  <a:t> 			</a:t>
                </a:r>
              </a:p>
              <a:p>
                <a:pPr lvl="1">
                  <a:lnSpc>
                    <a:spcPct val="12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58,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/>
                  <a:t>(main)</a:t>
                </a:r>
              </a:p>
              <a:p>
                <a:pPr lvl="1">
                  <a:lnSpc>
                    <a:spcPct val="12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94, 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121, 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=1 </m:t>
                    </m:r>
                  </m:oMath>
                </a14:m>
                <a:r>
                  <a:rPr lang="en-US"/>
                  <a:t>(breakfast)</a:t>
                </a:r>
              </a:p>
              <a:p>
                <a:pPr lvl="1">
                  <a:lnSpc>
                    <a:spcPct val="12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59, 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65, 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≤2 </m:t>
                    </m:r>
                  </m:oMath>
                </a14:m>
                <a:r>
                  <a:rPr lang="en-US"/>
                  <a:t>(at most 2 desserts)</a:t>
                </a:r>
              </a:p>
              <a:p>
                <a:pPr lvl="1">
                  <a:lnSpc>
                    <a:spcPct val="12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66, 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83, 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≤2 </m:t>
                    </m:r>
                  </m:oMath>
                </a14:m>
                <a:r>
                  <a:rPr lang="en-US"/>
                  <a:t>(at most 2 beverages)</a:t>
                </a:r>
              </a:p>
              <a:p>
                <a:pPr lvl="1">
                  <a:lnSpc>
                    <a:spcPct val="12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84, 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93, 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≤2 </m:t>
                    </m:r>
                  </m:oMath>
                </a14:m>
                <a:r>
                  <a:rPr lang="en-US"/>
                  <a:t>(at most 2 fruits)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/>
                  <a:t>Constraint 3: max repetition of the meal choices (allow 2 times of repetition in 5 days)</a:t>
                </a:r>
              </a:p>
              <a:p>
                <a:pPr lvl="1">
                  <a:lnSpc>
                    <a:spcPct val="120000"/>
                  </a:lnSpc>
                </a:pPr>
                <a14:m>
                  <m:oMath xmlns:m="http://schemas.openxmlformats.org/officeDocument/2006/math">
                    <m:nary>
                      <m:naryPr>
                        <m:chr m:val="∑"/>
                        <m:limLoc m:val="undOvr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𝑑𝑖</m:t>
                            </m:r>
                          </m:sub>
                        </m:sSub>
                      </m:e>
                    </m:nary>
                    <m:r>
                      <a:rPr lang="en-US">
                        <a:latin typeface="Cambria Math" panose="02040503050406030204" pitchFamily="18" charset="0"/>
                      </a:rPr>
                      <m:t>≤2  ∀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i</m:t>
                    </m:r>
                    <m:r>
                      <a:rPr lang="en-US">
                        <a:latin typeface="Cambria Math" panose="02040503050406030204" pitchFamily="18" charset="0"/>
                      </a:rPr>
                      <m:t> ∈{1,2…121}</m:t>
                    </m:r>
                  </m:oMath>
                </a14:m>
                <a:r>
                  <a:rPr lang="en-US"/>
                  <a:t> 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t="-404" b="-1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Placeholder 4" descr="Basket filled with apples" title="Sample Food Picture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/>
      </p:pic>
    </p:spTree>
    <p:extLst>
      <p:ext uri="{BB962C8B-B14F-4D97-AF65-F5344CB8AC3E}">
        <p14:creationId xmlns:p14="http://schemas.microsoft.com/office/powerpoint/2010/main" val="16129052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5922" y="241487"/>
            <a:ext cx="7670802" cy="1143000"/>
          </a:xfrm>
        </p:spPr>
        <p:txBody>
          <a:bodyPr/>
          <a:lstStyle/>
          <a:p>
            <a:r>
              <a:rPr lang="en-US">
                <a:ea typeface="Cambria"/>
              </a:rPr>
              <a:t>Prelimilary Results:</a:t>
            </a:r>
          </a:p>
        </p:txBody>
      </p:sp>
      <p:pic>
        <p:nvPicPr>
          <p:cNvPr id="8" name="Picture 8">
            <a:extLst>
              <a:ext uri="{FF2B5EF4-FFF2-40B4-BE49-F238E27FC236}">
                <a16:creationId xmlns:a16="http://schemas.microsoft.com/office/drawing/2014/main" id="{0A2B6431-CA56-448F-B1A2-B6F5442E8E1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l="3645" r="3645"/>
          <a:stretch/>
        </p:blipFill>
        <p:spPr>
          <a:xfrm rot="180000">
            <a:off x="357708" y="352922"/>
            <a:ext cx="1445571" cy="1821968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F69631B-1CE1-4E68-8C51-4343618F79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4253660"/>
              </p:ext>
            </p:extLst>
          </p:nvPr>
        </p:nvGraphicFramePr>
        <p:xfrm>
          <a:off x="2404796" y="1658724"/>
          <a:ext cx="9005152" cy="46204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5854">
                  <a:extLst>
                    <a:ext uri="{9D8B030D-6E8A-4147-A177-3AD203B41FA5}">
                      <a16:colId xmlns:a16="http://schemas.microsoft.com/office/drawing/2014/main" val="307865676"/>
                    </a:ext>
                  </a:extLst>
                </a:gridCol>
                <a:gridCol w="1036127">
                  <a:extLst>
                    <a:ext uri="{9D8B030D-6E8A-4147-A177-3AD203B41FA5}">
                      <a16:colId xmlns:a16="http://schemas.microsoft.com/office/drawing/2014/main" val="2685560311"/>
                    </a:ext>
                  </a:extLst>
                </a:gridCol>
                <a:gridCol w="648990">
                  <a:extLst>
                    <a:ext uri="{9D8B030D-6E8A-4147-A177-3AD203B41FA5}">
                      <a16:colId xmlns:a16="http://schemas.microsoft.com/office/drawing/2014/main" val="1115856808"/>
                    </a:ext>
                  </a:extLst>
                </a:gridCol>
                <a:gridCol w="774915">
                  <a:extLst>
                    <a:ext uri="{9D8B030D-6E8A-4147-A177-3AD203B41FA5}">
                      <a16:colId xmlns:a16="http://schemas.microsoft.com/office/drawing/2014/main" val="1021284736"/>
                    </a:ext>
                  </a:extLst>
                </a:gridCol>
                <a:gridCol w="891152">
                  <a:extLst>
                    <a:ext uri="{9D8B030D-6E8A-4147-A177-3AD203B41FA5}">
                      <a16:colId xmlns:a16="http://schemas.microsoft.com/office/drawing/2014/main" val="2905747288"/>
                    </a:ext>
                  </a:extLst>
                </a:gridCol>
                <a:gridCol w="939582">
                  <a:extLst>
                    <a:ext uri="{9D8B030D-6E8A-4147-A177-3AD203B41FA5}">
                      <a16:colId xmlns:a16="http://schemas.microsoft.com/office/drawing/2014/main" val="2345905393"/>
                    </a:ext>
                  </a:extLst>
                </a:gridCol>
                <a:gridCol w="1084880">
                  <a:extLst>
                    <a:ext uri="{9D8B030D-6E8A-4147-A177-3AD203B41FA5}">
                      <a16:colId xmlns:a16="http://schemas.microsoft.com/office/drawing/2014/main" val="376578437"/>
                    </a:ext>
                  </a:extLst>
                </a:gridCol>
                <a:gridCol w="1152686">
                  <a:extLst>
                    <a:ext uri="{9D8B030D-6E8A-4147-A177-3AD203B41FA5}">
                      <a16:colId xmlns:a16="http://schemas.microsoft.com/office/drawing/2014/main" val="350364324"/>
                    </a:ext>
                  </a:extLst>
                </a:gridCol>
                <a:gridCol w="830449">
                  <a:extLst>
                    <a:ext uri="{9D8B030D-6E8A-4147-A177-3AD203B41FA5}">
                      <a16:colId xmlns:a16="http://schemas.microsoft.com/office/drawing/2014/main" val="3569472274"/>
                    </a:ext>
                  </a:extLst>
                </a:gridCol>
                <a:gridCol w="900517">
                  <a:extLst>
                    <a:ext uri="{9D8B030D-6E8A-4147-A177-3AD203B41FA5}">
                      <a16:colId xmlns:a16="http://schemas.microsoft.com/office/drawing/2014/main" val="466631334"/>
                    </a:ext>
                  </a:extLst>
                </a:gridCol>
              </a:tblGrid>
              <a:tr h="414095">
                <a:tc>
                  <a:txBody>
                    <a:bodyPr/>
                    <a:lstStyle/>
                    <a:p>
                      <a:pPr algn="ctr"/>
                      <a:r>
                        <a:rPr lang="en-GB" sz="1200">
                          <a:effectLst/>
                        </a:rPr>
                        <a:t>Category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>
                          <a:effectLst/>
                        </a:rPr>
                        <a:t>Food Name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>
                          <a:effectLst/>
                        </a:rPr>
                        <a:t>Energy (kcal)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>
                          <a:effectLst/>
                        </a:rPr>
                        <a:t>Protein </a:t>
                      </a:r>
                      <a:endParaRPr lang="en-US"/>
                    </a:p>
                    <a:p>
                      <a:pPr lvl="0" algn="ctr">
                        <a:buNone/>
                      </a:pPr>
                      <a:r>
                        <a:rPr lang="en-GB" sz="1200">
                          <a:effectLst/>
                        </a:rPr>
                        <a:t>(g)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>
                          <a:effectLst/>
                        </a:rPr>
                        <a:t>Total fat </a:t>
                      </a:r>
                      <a:endParaRPr lang="en-US"/>
                    </a:p>
                    <a:p>
                      <a:pPr lvl="0" algn="ctr">
                        <a:buNone/>
                      </a:pPr>
                      <a:r>
                        <a:rPr lang="en-GB" sz="1200">
                          <a:effectLst/>
                        </a:rPr>
                        <a:t>(g)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>
                          <a:effectLst/>
                        </a:rPr>
                        <a:t>Saturated fat (g)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>
                          <a:effectLst/>
                        </a:rPr>
                        <a:t>Dietary fibre (g)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>
                          <a:effectLst/>
                        </a:rPr>
                        <a:t>Carbohydrate (g)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>
                          <a:effectLst/>
                        </a:rPr>
                        <a:t>Cholesterol (mg)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>
                          <a:effectLst/>
                        </a:rPr>
                        <a:t>Sodium (mg)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840445139"/>
                  </a:ext>
                </a:extLst>
              </a:tr>
              <a:tr h="414095">
                <a:tc>
                  <a:txBody>
                    <a:bodyPr/>
                    <a:lstStyle/>
                    <a:p>
                      <a:pPr algn="ctr"/>
                      <a:r>
                        <a:rPr lang="en-GB" sz="1200">
                          <a:effectLst/>
                        </a:rPr>
                        <a:t>Main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>
                          <a:effectLst/>
                        </a:rPr>
                        <a:t>Chicken chop, grilled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>
                          <a:effectLst/>
                        </a:rPr>
                        <a:t>679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>
                          <a:effectLst/>
                        </a:rPr>
                        <a:t>51.5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>
                          <a:effectLst/>
                        </a:rPr>
                        <a:t>30.58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>
                          <a:effectLst/>
                        </a:rPr>
                        <a:t>12.08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>
                          <a:effectLst/>
                        </a:rPr>
                        <a:t>6.97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>
                          <a:effectLst/>
                        </a:rPr>
                        <a:t>49.87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>
                          <a:effectLst/>
                        </a:rPr>
                        <a:t>76.4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>
                          <a:effectLst/>
                        </a:rPr>
                        <a:t>655.2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787812603"/>
                  </a:ext>
                </a:extLst>
              </a:tr>
              <a:tr h="828190">
                <a:tc>
                  <a:txBody>
                    <a:bodyPr/>
                    <a:lstStyle/>
                    <a:p>
                      <a:pPr algn="ctr"/>
                      <a:r>
                        <a:rPr lang="en-GB" sz="1200">
                          <a:effectLst/>
                        </a:rPr>
                        <a:t>Main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>
                          <a:effectLst/>
                        </a:rPr>
                        <a:t>Beef and Teriyaki Chicken Bento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>
                          <a:effectLst/>
                        </a:rPr>
                        <a:t>743.28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>
                          <a:effectLst/>
                        </a:rPr>
                        <a:t>43.03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>
                          <a:effectLst/>
                        </a:rPr>
                        <a:t>20.88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>
                          <a:effectLst/>
                        </a:rPr>
                        <a:t>7.92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>
                          <a:effectLst/>
                        </a:rPr>
                        <a:t>10.76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>
                          <a:effectLst/>
                        </a:rPr>
                        <a:t>95.35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>
                          <a:effectLst/>
                        </a:rPr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>
                          <a:effectLst/>
                        </a:rPr>
                        <a:t>1515.9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823530019"/>
                  </a:ext>
                </a:extLst>
              </a:tr>
              <a:tr h="828190">
                <a:tc>
                  <a:txBody>
                    <a:bodyPr/>
                    <a:lstStyle/>
                    <a:p>
                      <a:pPr algn="ctr"/>
                      <a:r>
                        <a:rPr lang="en-GB" sz="1200">
                          <a:effectLst/>
                        </a:rPr>
                        <a:t>Beverage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>
                          <a:effectLst/>
                        </a:rPr>
                        <a:t>Soya bean milk, without sugar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>
                          <a:effectLst/>
                        </a:rPr>
                        <a:t>82.5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>
                          <a:effectLst/>
                        </a:rPr>
                        <a:t>6.75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>
                          <a:effectLst/>
                        </a:rPr>
                        <a:t>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>
                          <a:effectLst/>
                        </a:rPr>
                        <a:t>0.65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>
                          <a:effectLst/>
                        </a:rPr>
                        <a:t>2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>
                          <a:effectLst/>
                        </a:rPr>
                        <a:t>3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>
                          <a:effectLst/>
                        </a:rPr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>
                          <a:effectLst/>
                        </a:rPr>
                        <a:t>30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39710606"/>
                  </a:ext>
                </a:extLst>
              </a:tr>
              <a:tr h="828190">
                <a:tc>
                  <a:txBody>
                    <a:bodyPr/>
                    <a:lstStyle/>
                    <a:p>
                      <a:pPr algn="ctr"/>
                      <a:r>
                        <a:rPr lang="en-GB" sz="1200">
                          <a:effectLst/>
                        </a:rPr>
                        <a:t>Beverage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>
                          <a:effectLst/>
                        </a:rPr>
                        <a:t>Soya bean milk, without sugar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>
                          <a:effectLst/>
                        </a:rPr>
                        <a:t>82.5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>
                          <a:effectLst/>
                        </a:rPr>
                        <a:t>6.75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>
                          <a:effectLst/>
                        </a:rPr>
                        <a:t>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>
                          <a:effectLst/>
                        </a:rPr>
                        <a:t>0.65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>
                          <a:effectLst/>
                        </a:rPr>
                        <a:t>2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>
                          <a:effectLst/>
                        </a:rPr>
                        <a:t>3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>
                          <a:effectLst/>
                        </a:rPr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>
                          <a:effectLst/>
                        </a:rPr>
                        <a:t>30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801101971"/>
                  </a:ext>
                </a:extLst>
              </a:tr>
              <a:tr h="228842">
                <a:tc>
                  <a:txBody>
                    <a:bodyPr/>
                    <a:lstStyle/>
                    <a:p>
                      <a:pPr algn="ctr"/>
                      <a:r>
                        <a:rPr lang="en-GB" sz="1200">
                          <a:effectLst/>
                        </a:rPr>
                        <a:t>Beverage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>
                          <a:effectLst/>
                        </a:rPr>
                        <a:t>Milk, low fat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>
                          <a:effectLst/>
                        </a:rPr>
                        <a:t>97.5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>
                          <a:effectLst/>
                        </a:rPr>
                        <a:t>9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>
                          <a:effectLst/>
                        </a:rPr>
                        <a:t>1.5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>
                          <a:effectLst/>
                        </a:rPr>
                        <a:t>1.08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>
                          <a:effectLst/>
                        </a:rPr>
                        <a:t>0.75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>
                          <a:effectLst/>
                        </a:rPr>
                        <a:t>12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>
                          <a:effectLst/>
                        </a:rPr>
                        <a:t>7.5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>
                          <a:effectLst/>
                        </a:rPr>
                        <a:t>100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824235739"/>
                  </a:ext>
                </a:extLst>
              </a:tr>
              <a:tr h="228842">
                <a:tc>
                  <a:txBody>
                    <a:bodyPr/>
                    <a:lstStyle/>
                    <a:p>
                      <a:pPr algn="ctr"/>
                      <a:r>
                        <a:rPr lang="en-GB" sz="1200">
                          <a:effectLst/>
                        </a:rPr>
                        <a:t>Fruit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>
                          <a:effectLst/>
                        </a:rPr>
                        <a:t>Dragonfruit</a:t>
                      </a:r>
                      <a:endParaRPr lang="en-GB" sz="1200" err="1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>
                          <a:effectLst/>
                        </a:rPr>
                        <a:t>105.84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>
                          <a:effectLst/>
                        </a:rPr>
                        <a:t>2.81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>
                          <a:effectLst/>
                        </a:rPr>
                        <a:t>0.22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>
                          <a:effectLst/>
                        </a:rPr>
                        <a:t>0.04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>
                          <a:effectLst/>
                        </a:rPr>
                        <a:t>5.83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>
                          <a:effectLst/>
                        </a:rPr>
                        <a:t>22.9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>
                          <a:effectLst/>
                        </a:rPr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>
                          <a:effectLst/>
                        </a:rPr>
                        <a:t>25.92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231201293"/>
                  </a:ext>
                </a:extLst>
              </a:tr>
              <a:tr h="228842">
                <a:tc>
                  <a:txBody>
                    <a:bodyPr/>
                    <a:lstStyle/>
                    <a:p>
                      <a:pPr algn="ctr"/>
                      <a:r>
                        <a:rPr lang="en-GB" sz="1200">
                          <a:effectLst/>
                        </a:rPr>
                        <a:t>Fruit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>
                          <a:effectLst/>
                        </a:rPr>
                        <a:t>Passion fruit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>
                          <a:effectLst/>
                        </a:rPr>
                        <a:t>17.65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>
                          <a:effectLst/>
                        </a:rPr>
                        <a:t>0.4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>
                          <a:effectLst/>
                        </a:rPr>
                        <a:t>0.13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>
                          <a:effectLst/>
                        </a:rPr>
                        <a:t>0.01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>
                          <a:effectLst/>
                        </a:rPr>
                        <a:t>1.89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>
                          <a:effectLst/>
                        </a:rPr>
                        <a:t>4.26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>
                          <a:effectLst/>
                        </a:rPr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>
                          <a:effectLst/>
                        </a:rPr>
                        <a:t>5.1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300721620"/>
                  </a:ext>
                </a:extLst>
              </a:tr>
              <a:tr h="621143">
                <a:tc>
                  <a:txBody>
                    <a:bodyPr/>
                    <a:lstStyle/>
                    <a:p>
                      <a:pPr algn="ctr"/>
                      <a:r>
                        <a:rPr lang="en-GB" sz="1200">
                          <a:effectLst/>
                        </a:rPr>
                        <a:t>Breakfast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>
                          <a:effectLst/>
                        </a:rPr>
                        <a:t>Red rice porridge, plain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>
                          <a:effectLst/>
                        </a:rPr>
                        <a:t>74.24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>
                          <a:effectLst/>
                        </a:rPr>
                        <a:t>2.3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>
                          <a:effectLst/>
                        </a:rPr>
                        <a:t>0.51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>
                          <a:effectLst/>
                        </a:rPr>
                        <a:t>0.15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>
                          <a:effectLst/>
                        </a:rPr>
                        <a:t>1.02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>
                          <a:effectLst/>
                        </a:rPr>
                        <a:t>15.1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>
                          <a:effectLst/>
                        </a:rPr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>
                          <a:effectLst/>
                        </a:rPr>
                        <a:t>7.68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209087744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33143F50-6B13-4191-8F1F-C40B8932D6BE}"/>
              </a:ext>
            </a:extLst>
          </p:cNvPr>
          <p:cNvSpPr txBox="1"/>
          <p:nvPr/>
        </p:nvSpPr>
        <p:spPr>
          <a:xfrm>
            <a:off x="4722812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9530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9CDD5AE-8B17-408E-A880-115B8297B8F2}"/>
              </a:ext>
            </a:extLst>
          </p:cNvPr>
          <p:cNvSpPr txBox="1">
            <a:spLocks/>
          </p:cNvSpPr>
          <p:nvPr/>
        </p:nvSpPr>
        <p:spPr>
          <a:xfrm>
            <a:off x="930201" y="483991"/>
            <a:ext cx="10767428" cy="592825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Preliminary Result for 1 Day- don’t know whose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F28A8FB-24D8-4363-8F4F-5DD42F4353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4029042"/>
              </p:ext>
            </p:extLst>
          </p:nvPr>
        </p:nvGraphicFramePr>
        <p:xfrm>
          <a:off x="12803" y="1202708"/>
          <a:ext cx="12182593" cy="56808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9026">
                  <a:extLst>
                    <a:ext uri="{9D8B030D-6E8A-4147-A177-3AD203B41FA5}">
                      <a16:colId xmlns:a16="http://schemas.microsoft.com/office/drawing/2014/main" val="307865676"/>
                    </a:ext>
                  </a:extLst>
                </a:gridCol>
                <a:gridCol w="1547566">
                  <a:extLst>
                    <a:ext uri="{9D8B030D-6E8A-4147-A177-3AD203B41FA5}">
                      <a16:colId xmlns:a16="http://schemas.microsoft.com/office/drawing/2014/main" val="2685560311"/>
                    </a:ext>
                  </a:extLst>
                </a:gridCol>
                <a:gridCol w="1022726">
                  <a:extLst>
                    <a:ext uri="{9D8B030D-6E8A-4147-A177-3AD203B41FA5}">
                      <a16:colId xmlns:a16="http://schemas.microsoft.com/office/drawing/2014/main" val="1115856808"/>
                    </a:ext>
                  </a:extLst>
                </a:gridCol>
                <a:gridCol w="941149">
                  <a:extLst>
                    <a:ext uri="{9D8B030D-6E8A-4147-A177-3AD203B41FA5}">
                      <a16:colId xmlns:a16="http://schemas.microsoft.com/office/drawing/2014/main" val="1021284736"/>
                    </a:ext>
                  </a:extLst>
                </a:gridCol>
                <a:gridCol w="1022198">
                  <a:extLst>
                    <a:ext uri="{9D8B030D-6E8A-4147-A177-3AD203B41FA5}">
                      <a16:colId xmlns:a16="http://schemas.microsoft.com/office/drawing/2014/main" val="2905747288"/>
                    </a:ext>
                  </a:extLst>
                </a:gridCol>
                <a:gridCol w="1271110">
                  <a:extLst>
                    <a:ext uri="{9D8B030D-6E8A-4147-A177-3AD203B41FA5}">
                      <a16:colId xmlns:a16="http://schemas.microsoft.com/office/drawing/2014/main" val="2345905393"/>
                    </a:ext>
                  </a:extLst>
                </a:gridCol>
                <a:gridCol w="1467678">
                  <a:extLst>
                    <a:ext uri="{9D8B030D-6E8A-4147-A177-3AD203B41FA5}">
                      <a16:colId xmlns:a16="http://schemas.microsoft.com/office/drawing/2014/main" val="376578437"/>
                    </a:ext>
                  </a:extLst>
                </a:gridCol>
                <a:gridCol w="1559408">
                  <a:extLst>
                    <a:ext uri="{9D8B030D-6E8A-4147-A177-3AD203B41FA5}">
                      <a16:colId xmlns:a16="http://schemas.microsoft.com/office/drawing/2014/main" val="350364324"/>
                    </a:ext>
                  </a:extLst>
                </a:gridCol>
                <a:gridCol w="1373859">
                  <a:extLst>
                    <a:ext uri="{9D8B030D-6E8A-4147-A177-3AD203B41FA5}">
                      <a16:colId xmlns:a16="http://schemas.microsoft.com/office/drawing/2014/main" val="3569472274"/>
                    </a:ext>
                  </a:extLst>
                </a:gridCol>
                <a:gridCol w="967873">
                  <a:extLst>
                    <a:ext uri="{9D8B030D-6E8A-4147-A177-3AD203B41FA5}">
                      <a16:colId xmlns:a16="http://schemas.microsoft.com/office/drawing/2014/main" val="466631334"/>
                    </a:ext>
                  </a:extLst>
                </a:gridCol>
              </a:tblGrid>
              <a:tr h="604686">
                <a:tc>
                  <a:txBody>
                    <a:bodyPr/>
                    <a:lstStyle/>
                    <a:p>
                      <a:pPr algn="ctr"/>
                      <a:r>
                        <a:rPr lang="en-GB" sz="1800">
                          <a:effectLst/>
                        </a:rPr>
                        <a:t>Category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>
                          <a:effectLst/>
                        </a:rPr>
                        <a:t>Food Name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>
                          <a:effectLst/>
                        </a:rPr>
                        <a:t>Energy (kcal)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>
                          <a:effectLst/>
                        </a:rPr>
                        <a:t>Protein </a:t>
                      </a:r>
                      <a:endParaRPr lang="en-US" sz="1800"/>
                    </a:p>
                    <a:p>
                      <a:pPr lvl="0" algn="ctr">
                        <a:buNone/>
                      </a:pPr>
                      <a:r>
                        <a:rPr lang="en-GB" sz="1800">
                          <a:effectLst/>
                        </a:rPr>
                        <a:t>(g)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>
                          <a:effectLst/>
                        </a:rPr>
                        <a:t>Total fat </a:t>
                      </a:r>
                      <a:endParaRPr lang="en-US" sz="1800"/>
                    </a:p>
                    <a:p>
                      <a:pPr lvl="0" algn="ctr">
                        <a:buNone/>
                      </a:pPr>
                      <a:r>
                        <a:rPr lang="en-GB" sz="1800">
                          <a:effectLst/>
                        </a:rPr>
                        <a:t>(g)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>
                          <a:effectLst/>
                        </a:rPr>
                        <a:t>Saturated fat (g)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>
                          <a:effectLst/>
                        </a:rPr>
                        <a:t>Dietary fibre (g)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>
                          <a:effectLst/>
                        </a:rPr>
                        <a:t>Carbohydrate (g)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>
                          <a:effectLst/>
                        </a:rPr>
                        <a:t>Cholesterol (mg)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>
                          <a:effectLst/>
                        </a:rPr>
                        <a:t>Sodium (mg)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840445139"/>
                  </a:ext>
                </a:extLst>
              </a:tr>
              <a:tr h="604686">
                <a:tc>
                  <a:txBody>
                    <a:bodyPr/>
                    <a:lstStyle/>
                    <a:p>
                      <a:pPr algn="ctr"/>
                      <a:r>
                        <a:rPr lang="en-GB" sz="1800">
                          <a:effectLst/>
                        </a:rPr>
                        <a:t>Main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>
                          <a:effectLst/>
                        </a:rPr>
                        <a:t>Chicken chop, grilled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>
                          <a:effectLst/>
                        </a:rPr>
                        <a:t>679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>
                          <a:effectLst/>
                        </a:rPr>
                        <a:t>51.5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>
                          <a:effectLst/>
                        </a:rPr>
                        <a:t>30.58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>
                          <a:effectLst/>
                        </a:rPr>
                        <a:t>12.08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>
                          <a:effectLst/>
                        </a:rPr>
                        <a:t>6.97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>
                          <a:effectLst/>
                        </a:rPr>
                        <a:t>49.87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>
                          <a:effectLst/>
                        </a:rPr>
                        <a:t>76.4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>
                          <a:effectLst/>
                        </a:rPr>
                        <a:t>655.2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787812603"/>
                  </a:ext>
                </a:extLst>
              </a:tr>
              <a:tr h="922941">
                <a:tc>
                  <a:txBody>
                    <a:bodyPr/>
                    <a:lstStyle/>
                    <a:p>
                      <a:pPr algn="ctr"/>
                      <a:r>
                        <a:rPr lang="en-GB" sz="1800">
                          <a:effectLst/>
                        </a:rPr>
                        <a:t>Main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>
                          <a:effectLst/>
                        </a:rPr>
                        <a:t>Beef and Teriyaki Chicken Bento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>
                          <a:effectLst/>
                        </a:rPr>
                        <a:t>743.28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>
                          <a:effectLst/>
                        </a:rPr>
                        <a:t>43.03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>
                          <a:effectLst/>
                        </a:rPr>
                        <a:t>20.88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>
                          <a:effectLst/>
                        </a:rPr>
                        <a:t>7.92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>
                          <a:effectLst/>
                        </a:rPr>
                        <a:t>10.76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>
                          <a:effectLst/>
                        </a:rPr>
                        <a:t>95.35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>
                          <a:effectLst/>
                        </a:rPr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>
                          <a:effectLst/>
                        </a:rPr>
                        <a:t>1515.9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823530019"/>
                  </a:ext>
                </a:extLst>
              </a:tr>
              <a:tr h="859291">
                <a:tc>
                  <a:txBody>
                    <a:bodyPr/>
                    <a:lstStyle/>
                    <a:p>
                      <a:pPr algn="ctr"/>
                      <a:r>
                        <a:rPr lang="en-GB" sz="1800">
                          <a:effectLst/>
                        </a:rPr>
                        <a:t>Beverage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>
                          <a:effectLst/>
                        </a:rPr>
                        <a:t>Soya bean milk, without sugar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>
                          <a:effectLst/>
                        </a:rPr>
                        <a:t>82.5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>
                          <a:effectLst/>
                        </a:rPr>
                        <a:t>6.75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>
                          <a:effectLst/>
                        </a:rPr>
                        <a:t>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>
                          <a:effectLst/>
                        </a:rPr>
                        <a:t>0.65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>
                          <a:effectLst/>
                        </a:rPr>
                        <a:t>2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>
                          <a:effectLst/>
                        </a:rPr>
                        <a:t>3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>
                          <a:effectLst/>
                        </a:rPr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>
                          <a:effectLst/>
                        </a:rPr>
                        <a:t>30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39710606"/>
                  </a:ext>
                </a:extLst>
              </a:tr>
              <a:tr h="859291">
                <a:tc>
                  <a:txBody>
                    <a:bodyPr/>
                    <a:lstStyle/>
                    <a:p>
                      <a:pPr algn="ctr"/>
                      <a:r>
                        <a:rPr lang="en-GB" sz="1800">
                          <a:effectLst/>
                        </a:rPr>
                        <a:t>Beverage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>
                          <a:effectLst/>
                        </a:rPr>
                        <a:t>Soya bean milk, without sugar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>
                          <a:effectLst/>
                        </a:rPr>
                        <a:t>82.5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>
                          <a:effectLst/>
                        </a:rPr>
                        <a:t>6.75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>
                          <a:effectLst/>
                        </a:rPr>
                        <a:t>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>
                          <a:effectLst/>
                        </a:rPr>
                        <a:t>0.65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>
                          <a:effectLst/>
                        </a:rPr>
                        <a:t>2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>
                          <a:effectLst/>
                        </a:rPr>
                        <a:t>3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>
                          <a:effectLst/>
                        </a:rPr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>
                          <a:effectLst/>
                        </a:rPr>
                        <a:t>30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801101971"/>
                  </a:ext>
                </a:extLst>
              </a:tr>
              <a:tr h="334169">
                <a:tc>
                  <a:txBody>
                    <a:bodyPr/>
                    <a:lstStyle/>
                    <a:p>
                      <a:pPr algn="ctr"/>
                      <a:r>
                        <a:rPr lang="en-GB" sz="1800">
                          <a:effectLst/>
                        </a:rPr>
                        <a:t>Beverage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>
                          <a:effectLst/>
                        </a:rPr>
                        <a:t>Milk, low fat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>
                          <a:effectLst/>
                        </a:rPr>
                        <a:t>97.5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>
                          <a:effectLst/>
                        </a:rPr>
                        <a:t>9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>
                          <a:effectLst/>
                        </a:rPr>
                        <a:t>1.5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>
                          <a:effectLst/>
                        </a:rPr>
                        <a:t>1.08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>
                          <a:effectLst/>
                        </a:rPr>
                        <a:t>0.75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>
                          <a:effectLst/>
                        </a:rPr>
                        <a:t>12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>
                          <a:effectLst/>
                        </a:rPr>
                        <a:t>7.5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>
                          <a:effectLst/>
                        </a:rPr>
                        <a:t>100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824235739"/>
                  </a:ext>
                </a:extLst>
              </a:tr>
              <a:tr h="381907">
                <a:tc>
                  <a:txBody>
                    <a:bodyPr/>
                    <a:lstStyle/>
                    <a:p>
                      <a:pPr algn="ctr"/>
                      <a:r>
                        <a:rPr lang="en-GB" sz="1800">
                          <a:effectLst/>
                        </a:rPr>
                        <a:t>Fruit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>
                          <a:effectLst/>
                        </a:rPr>
                        <a:t>Dragon fruit</a:t>
                      </a:r>
                      <a:endParaRPr lang="en-GB" sz="1800" err="1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>
                          <a:effectLst/>
                        </a:rPr>
                        <a:t>105.84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>
                          <a:effectLst/>
                        </a:rPr>
                        <a:t>2.81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>
                          <a:effectLst/>
                        </a:rPr>
                        <a:t>0.22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>
                          <a:effectLst/>
                        </a:rPr>
                        <a:t>0.04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>
                          <a:effectLst/>
                        </a:rPr>
                        <a:t>5.83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>
                          <a:effectLst/>
                        </a:rPr>
                        <a:t>22.9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>
                          <a:effectLst/>
                        </a:rPr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>
                          <a:effectLst/>
                        </a:rPr>
                        <a:t>25.92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231201293"/>
                  </a:ext>
                </a:extLst>
              </a:tr>
              <a:tr h="445559">
                <a:tc>
                  <a:txBody>
                    <a:bodyPr/>
                    <a:lstStyle/>
                    <a:p>
                      <a:pPr algn="ctr"/>
                      <a:r>
                        <a:rPr lang="en-GB" sz="1800">
                          <a:effectLst/>
                        </a:rPr>
                        <a:t>Fruit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>
                          <a:effectLst/>
                        </a:rPr>
                        <a:t>Passion fruit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>
                          <a:effectLst/>
                        </a:rPr>
                        <a:t>17.65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>
                          <a:effectLst/>
                        </a:rPr>
                        <a:t>0.4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>
                          <a:effectLst/>
                        </a:rPr>
                        <a:t>0.13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>
                          <a:effectLst/>
                        </a:rPr>
                        <a:t>0.01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>
                          <a:effectLst/>
                        </a:rPr>
                        <a:t>1.89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>
                          <a:effectLst/>
                        </a:rPr>
                        <a:t>4.26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>
                          <a:effectLst/>
                        </a:rPr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>
                          <a:effectLst/>
                        </a:rPr>
                        <a:t>5.1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300721620"/>
                  </a:ext>
                </a:extLst>
              </a:tr>
              <a:tr h="668337">
                <a:tc>
                  <a:txBody>
                    <a:bodyPr/>
                    <a:lstStyle/>
                    <a:p>
                      <a:pPr algn="ctr"/>
                      <a:r>
                        <a:rPr lang="en-GB" sz="1800">
                          <a:effectLst/>
                        </a:rPr>
                        <a:t>Breakfast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>
                          <a:effectLst/>
                        </a:rPr>
                        <a:t>Red rice porridge, plain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>
                          <a:effectLst/>
                        </a:rPr>
                        <a:t>74.24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>
                          <a:effectLst/>
                        </a:rPr>
                        <a:t>2.3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>
                          <a:effectLst/>
                        </a:rPr>
                        <a:t>0.51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>
                          <a:effectLst/>
                        </a:rPr>
                        <a:t>0.15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>
                          <a:effectLst/>
                        </a:rPr>
                        <a:t>1.02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>
                          <a:effectLst/>
                        </a:rPr>
                        <a:t>15.1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>
                          <a:effectLst/>
                        </a:rPr>
                        <a:t>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>
                          <a:effectLst/>
                        </a:rPr>
                        <a:t>7.68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2090877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856383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Title and Content Layout with Chart</a:t>
            </a:r>
          </a:p>
        </p:txBody>
      </p:sp>
      <p:graphicFrame>
        <p:nvGraphicFramePr>
          <p:cNvPr id="6" name="Content Placeholder 5" descr="Clustered Column chart" title="Chart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13508597"/>
              </p:ext>
            </p:extLst>
          </p:nvPr>
        </p:nvGraphicFramePr>
        <p:xfrm>
          <a:off x="1522413" y="1643063"/>
          <a:ext cx="9144000" cy="45291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6597743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Two Content Layout with Table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/>
              <a:t>First bullet point here</a:t>
            </a:r>
          </a:p>
          <a:p>
            <a:r>
              <a:rPr lang="en-US"/>
              <a:t>Second bullet point here</a:t>
            </a:r>
          </a:p>
          <a:p>
            <a:r>
              <a:rPr lang="en-US"/>
              <a:t>Third bullet point here</a:t>
            </a:r>
          </a:p>
        </p:txBody>
      </p:sp>
      <p:graphicFrame>
        <p:nvGraphicFramePr>
          <p:cNvPr id="9" name="Content Placeholder 8" descr="Sample table with 3 columns, 4 rows" title="Table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589442974"/>
              </p:ext>
            </p:extLst>
          </p:nvPr>
        </p:nvGraphicFramePr>
        <p:xfrm>
          <a:off x="6186488" y="1643063"/>
          <a:ext cx="4479924" cy="23955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933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933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933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98884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Group 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Group B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8884">
                <a:tc>
                  <a:txBody>
                    <a:bodyPr/>
                    <a:lstStyle/>
                    <a:p>
                      <a:r>
                        <a:rPr lang="en-US"/>
                        <a:t>Class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82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95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8884">
                <a:tc>
                  <a:txBody>
                    <a:bodyPr/>
                    <a:lstStyle/>
                    <a:p>
                      <a:r>
                        <a:rPr lang="en-US"/>
                        <a:t>Class 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76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88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98884">
                <a:tc>
                  <a:txBody>
                    <a:bodyPr/>
                    <a:lstStyle/>
                    <a:p>
                      <a:r>
                        <a:rPr lang="en-US"/>
                        <a:t>Class 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84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90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536373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Two Content Layout with SmartArt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/>
              <a:t>First bullet point here</a:t>
            </a:r>
          </a:p>
          <a:p>
            <a:r>
              <a:rPr lang="en-US"/>
              <a:t>Second bullet point here</a:t>
            </a:r>
          </a:p>
          <a:p>
            <a:r>
              <a:rPr lang="en-US"/>
              <a:t>Third bullet point here</a:t>
            </a:r>
          </a:p>
        </p:txBody>
      </p:sp>
      <p:graphicFrame>
        <p:nvGraphicFramePr>
          <p:cNvPr id="5" name="Content Placeholder 4" descr="Basic Cycle" title="SmartArt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363956745"/>
              </p:ext>
            </p:extLst>
          </p:nvPr>
        </p:nvGraphicFramePr>
        <p:xfrm>
          <a:off x="6186488" y="1643063"/>
          <a:ext cx="4479925" cy="45291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373283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Conclusion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2733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5213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/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15" name="Picture Placeholder 14"/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16" name="Picture Placeholder 15"/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13" name="Subtitle 1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itle 1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1821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7603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Related image">
            <a:extLst>
              <a:ext uri="{FF2B5EF4-FFF2-40B4-BE49-F238E27FC236}">
                <a16:creationId xmlns:a16="http://schemas.microsoft.com/office/drawing/2014/main" id="{945374F5-777A-4334-AA2F-3D814D5200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2403" y="381929"/>
            <a:ext cx="6374781" cy="4781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itle 5">
            <a:extLst>
              <a:ext uri="{FF2B5EF4-FFF2-40B4-BE49-F238E27FC236}">
                <a16:creationId xmlns:a16="http://schemas.microsoft.com/office/drawing/2014/main" id="{4CEDAA37-477D-435C-97C6-DD46B8A087A4}"/>
              </a:ext>
            </a:extLst>
          </p:cNvPr>
          <p:cNvSpPr txBox="1">
            <a:spLocks/>
          </p:cNvSpPr>
          <p:nvPr/>
        </p:nvSpPr>
        <p:spPr>
          <a:xfrm>
            <a:off x="320960" y="5374887"/>
            <a:ext cx="10952923" cy="724711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6600" b="0" kern="1200" cap="none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/>
              <a:t>How to eat healthy?</a:t>
            </a:r>
          </a:p>
        </p:txBody>
      </p:sp>
    </p:spTree>
    <p:extLst>
      <p:ext uri="{BB962C8B-B14F-4D97-AF65-F5344CB8AC3E}">
        <p14:creationId xmlns:p14="http://schemas.microsoft.com/office/powerpoint/2010/main" val="41596577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4268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5673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/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0419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F97A0393-D7B8-4AA3-8B10-D3024390E9CC}"/>
              </a:ext>
            </a:extLst>
          </p:cNvPr>
          <p:cNvGrpSpPr/>
          <p:nvPr/>
        </p:nvGrpSpPr>
        <p:grpSpPr>
          <a:xfrm>
            <a:off x="0" y="453568"/>
            <a:ext cx="4106693" cy="612648"/>
            <a:chOff x="3" y="664583"/>
            <a:chExt cx="4106693" cy="612648"/>
          </a:xfrm>
        </p:grpSpPr>
        <p:sp>
          <p:nvSpPr>
            <p:cNvPr id="2" name="Flowchart: Off-page Connector 1">
              <a:extLst>
                <a:ext uri="{FF2B5EF4-FFF2-40B4-BE49-F238E27FC236}">
                  <a16:creationId xmlns:a16="http://schemas.microsoft.com/office/drawing/2014/main" id="{C4FC99D9-4E02-4028-89C4-0FFB2354C189}"/>
                </a:ext>
              </a:extLst>
            </p:cNvPr>
            <p:cNvSpPr/>
            <p:nvPr/>
          </p:nvSpPr>
          <p:spPr>
            <a:xfrm rot="-5400000">
              <a:off x="1691292" y="-1026706"/>
              <a:ext cx="612648" cy="3995226"/>
            </a:xfrm>
            <a:prstGeom prst="flowChartOffpageConnector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9700261-F9CE-4083-BD87-A207A2BC4944}"/>
                </a:ext>
              </a:extLst>
            </p:cNvPr>
            <p:cNvSpPr txBox="1"/>
            <p:nvPr/>
          </p:nvSpPr>
          <p:spPr>
            <a:xfrm>
              <a:off x="211015" y="692718"/>
              <a:ext cx="3895681" cy="52322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sz="2800" b="1">
                  <a:solidFill>
                    <a:schemeClr val="bg1"/>
                  </a:solidFill>
                </a:rPr>
                <a:t>Problem Definition</a:t>
              </a:r>
            </a:p>
          </p:txBody>
        </p:sp>
      </p:grpSp>
      <p:sp>
        <p:nvSpPr>
          <p:cNvPr id="5" name="文本框 4">
            <a:extLst>
              <a:ext uri="{FF2B5EF4-FFF2-40B4-BE49-F238E27FC236}">
                <a16:creationId xmlns:a16="http://schemas.microsoft.com/office/drawing/2014/main" id="{90FEF579-D673-47C0-BF7D-21FA42591676}"/>
              </a:ext>
            </a:extLst>
          </p:cNvPr>
          <p:cNvSpPr txBox="1"/>
          <p:nvPr/>
        </p:nvSpPr>
        <p:spPr>
          <a:xfrm>
            <a:off x="1167185" y="1694421"/>
            <a:ext cx="9961256" cy="304698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sz="2400"/>
              <a:t>Minimize daily excess calories/fat/cholesterol intake while meeting the needs of various nutrients and other constraints. 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SG" sz="2400"/>
          </a:p>
          <a:p>
            <a:endParaRPr lang="en-SG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sz="2400"/>
              <a:t>Diversified dietary planning based on dietary requirements of different user groups.</a:t>
            </a:r>
          </a:p>
          <a:p>
            <a:endParaRPr lang="en-SG" sz="2400"/>
          </a:p>
          <a:p>
            <a:endParaRPr lang="en-SG" sz="2400"/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9B84AD85-3B15-4E93-ACDC-E2C012A4DE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167" y="1868330"/>
            <a:ext cx="378761" cy="449779"/>
          </a:xfrm>
          <a:prstGeom prst="rect">
            <a:avLst/>
          </a:prstGeom>
        </p:spPr>
      </p:pic>
      <p:pic>
        <p:nvPicPr>
          <p:cNvPr id="9" name="Picture 7">
            <a:extLst>
              <a:ext uri="{FF2B5EF4-FFF2-40B4-BE49-F238E27FC236}">
                <a16:creationId xmlns:a16="http://schemas.microsoft.com/office/drawing/2014/main" id="{119B686A-FF53-45C0-BA14-4B989E801B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5850" y="3293616"/>
            <a:ext cx="378761" cy="449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7423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F97A0393-D7B8-4AA3-8B10-D3024390E9CC}"/>
              </a:ext>
            </a:extLst>
          </p:cNvPr>
          <p:cNvGrpSpPr/>
          <p:nvPr/>
        </p:nvGrpSpPr>
        <p:grpSpPr>
          <a:xfrm>
            <a:off x="0" y="453568"/>
            <a:ext cx="4106693" cy="612648"/>
            <a:chOff x="3" y="664583"/>
            <a:chExt cx="4106693" cy="612648"/>
          </a:xfrm>
        </p:grpSpPr>
        <p:sp>
          <p:nvSpPr>
            <p:cNvPr id="2" name="Flowchart: Off-page Connector 1">
              <a:extLst>
                <a:ext uri="{FF2B5EF4-FFF2-40B4-BE49-F238E27FC236}">
                  <a16:creationId xmlns:a16="http://schemas.microsoft.com/office/drawing/2014/main" id="{C4FC99D9-4E02-4028-89C4-0FFB2354C189}"/>
                </a:ext>
              </a:extLst>
            </p:cNvPr>
            <p:cNvSpPr/>
            <p:nvPr/>
          </p:nvSpPr>
          <p:spPr>
            <a:xfrm rot="-5400000">
              <a:off x="1691292" y="-1026706"/>
              <a:ext cx="612648" cy="3995226"/>
            </a:xfrm>
            <a:prstGeom prst="flowChartOffpageConnector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9700261-F9CE-4083-BD87-A207A2BC4944}"/>
                </a:ext>
              </a:extLst>
            </p:cNvPr>
            <p:cNvSpPr txBox="1"/>
            <p:nvPr/>
          </p:nvSpPr>
          <p:spPr>
            <a:xfrm>
              <a:off x="211015" y="692718"/>
              <a:ext cx="3895681" cy="52322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US" sz="2800" b="1">
                  <a:solidFill>
                    <a:schemeClr val="bg1"/>
                  </a:solidFill>
                </a:rPr>
                <a:t>Problem Definition</a:t>
              </a:r>
            </a:p>
          </p:txBody>
        </p:sp>
      </p:grpSp>
      <p:sp>
        <p:nvSpPr>
          <p:cNvPr id="5" name="文本框 4">
            <a:extLst>
              <a:ext uri="{FF2B5EF4-FFF2-40B4-BE49-F238E27FC236}">
                <a16:creationId xmlns:a16="http://schemas.microsoft.com/office/drawing/2014/main" id="{90FEF579-D673-47C0-BF7D-21FA42591676}"/>
              </a:ext>
            </a:extLst>
          </p:cNvPr>
          <p:cNvSpPr txBox="1"/>
          <p:nvPr/>
        </p:nvSpPr>
        <p:spPr>
          <a:xfrm>
            <a:off x="1167185" y="1694421"/>
            <a:ext cx="9961256" cy="378565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sz="2400"/>
              <a:t>Minimize daily excess calories/fat/cholesterol intake while meeting the needs of various nutrients and other constraints. 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SG" sz="2400"/>
          </a:p>
          <a:p>
            <a:endParaRPr lang="en-SG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sz="2400"/>
              <a:t>Personalised dietary planning based on different preference and characteristics of users on campus.</a:t>
            </a:r>
          </a:p>
          <a:p>
            <a:endParaRPr lang="en-SG" sz="2400"/>
          </a:p>
          <a:p>
            <a:endParaRPr lang="en-SG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sz="2400"/>
              <a:t>Dynamic dietary modification based on the actual situation of the implementation.</a:t>
            </a: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9B84AD85-3B15-4E93-ACDC-E2C012A4DE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167" y="1868330"/>
            <a:ext cx="378761" cy="449779"/>
          </a:xfrm>
          <a:prstGeom prst="rect">
            <a:avLst/>
          </a:prstGeom>
        </p:spPr>
      </p:pic>
      <p:pic>
        <p:nvPicPr>
          <p:cNvPr id="9" name="Picture 7">
            <a:extLst>
              <a:ext uri="{FF2B5EF4-FFF2-40B4-BE49-F238E27FC236}">
                <a16:creationId xmlns:a16="http://schemas.microsoft.com/office/drawing/2014/main" id="{119B686A-FF53-45C0-BA14-4B989E801B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5850" y="3293616"/>
            <a:ext cx="378761" cy="449779"/>
          </a:xfrm>
          <a:prstGeom prst="rect">
            <a:avLst/>
          </a:prstGeom>
        </p:spPr>
      </p:pic>
      <p:pic>
        <p:nvPicPr>
          <p:cNvPr id="11" name="Picture 7">
            <a:extLst>
              <a:ext uri="{FF2B5EF4-FFF2-40B4-BE49-F238E27FC236}">
                <a16:creationId xmlns:a16="http://schemas.microsoft.com/office/drawing/2014/main" id="{1AD4518B-85B0-408B-913D-3D30391767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5702" y="4741246"/>
            <a:ext cx="378761" cy="449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3224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C1A9535B-8C69-4C84-A002-2353B2AF04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4507" y="906"/>
            <a:ext cx="3709190" cy="3416205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D0C38EB5-3B77-4954-9B4A-00E52C8D927D}"/>
              </a:ext>
            </a:extLst>
          </p:cNvPr>
          <p:cNvSpPr txBox="1"/>
          <p:nvPr/>
        </p:nvSpPr>
        <p:spPr>
          <a:xfrm>
            <a:off x="7925970" y="2316836"/>
            <a:ext cx="4206798" cy="9233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SG" sz="5400" b="1"/>
              <a:t>02</a:t>
            </a:r>
            <a:r>
              <a:rPr lang="en-SG" sz="3600"/>
              <a:t>  </a:t>
            </a:r>
            <a:r>
              <a:rPr lang="en-US" sz="3600"/>
              <a:t>Data Collection</a:t>
            </a:r>
            <a:endParaRPr lang="en-SG" sz="3600"/>
          </a:p>
        </p:txBody>
      </p:sp>
      <p:pic>
        <p:nvPicPr>
          <p:cNvPr id="1028" name="Picture 4" descr="Image result for Thai mango salad">
            <a:extLst>
              <a:ext uri="{FF2B5EF4-FFF2-40B4-BE49-F238E27FC236}">
                <a16:creationId xmlns:a16="http://schemas.microsoft.com/office/drawing/2014/main" id="{6E4CCB15-12EB-429F-B2BF-C07957C769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29000"/>
            <a:ext cx="3621050" cy="3423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Image result for Japanese Pork Ramen">
            <a:extLst>
              <a:ext uri="{FF2B5EF4-FFF2-40B4-BE49-F238E27FC236}">
                <a16:creationId xmlns:a16="http://schemas.microsoft.com/office/drawing/2014/main" id="{BB9FA0BD-6961-4984-95B1-D61C129680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795"/>
            <a:ext cx="3628523" cy="3423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 descr="Related image">
            <a:extLst>
              <a:ext uri="{FF2B5EF4-FFF2-40B4-BE49-F238E27FC236}">
                <a16:creationId xmlns:a16="http://schemas.microsoft.com/office/drawing/2014/main" id="{D8630F4A-3D81-4B22-9ED7-C2B07E774F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21" t="8292" r="15122" b="11579"/>
          <a:stretch/>
        </p:blipFill>
        <p:spPr bwMode="auto">
          <a:xfrm>
            <a:off x="3628523" y="3429000"/>
            <a:ext cx="3660618" cy="3416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22358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>
            <a:extLst>
              <a:ext uri="{FF2B5EF4-FFF2-40B4-BE49-F238E27FC236}">
                <a16:creationId xmlns:a16="http://schemas.microsoft.com/office/drawing/2014/main" id="{CE2F2736-9D53-470C-8353-A45610DA5098}"/>
              </a:ext>
            </a:extLst>
          </p:cNvPr>
          <p:cNvSpPr txBox="1">
            <a:spLocks/>
          </p:cNvSpPr>
          <p:nvPr/>
        </p:nvSpPr>
        <p:spPr>
          <a:xfrm>
            <a:off x="831739" y="485419"/>
            <a:ext cx="4125073" cy="656799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 Data Collection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3458AC1-A82D-4F99-A7A9-395EB0E41F4D}"/>
              </a:ext>
            </a:extLst>
          </p:cNvPr>
          <p:cNvSpPr txBox="1">
            <a:spLocks/>
          </p:cNvSpPr>
          <p:nvPr/>
        </p:nvSpPr>
        <p:spPr>
          <a:xfrm>
            <a:off x="1232086" y="1674414"/>
            <a:ext cx="7436243" cy="38363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745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945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146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346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buNone/>
            </a:pPr>
            <a:r>
              <a:rPr lang="en-US" i="1"/>
              <a:t>Data source : Office of Disease Prevention and Health Promotion, US </a:t>
            </a:r>
          </a:p>
          <a:p>
            <a:endParaRPr lang="en-US"/>
          </a:p>
          <a:p>
            <a:pPr marL="45720" indent="0">
              <a:buNone/>
            </a:pPr>
            <a:endParaRPr lang="en-US"/>
          </a:p>
          <a:p>
            <a:pPr marL="45720" indent="0">
              <a:buNone/>
            </a:pPr>
            <a:endParaRPr lang="en-US"/>
          </a:p>
          <a:p>
            <a:pPr marL="685800" lvl="2" indent="0">
              <a:buNone/>
            </a:pPr>
            <a:endParaRPr lang="en-US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4ED3B410-ADF7-4405-AAA3-F51CE9D905DF}"/>
              </a:ext>
            </a:extLst>
          </p:cNvPr>
          <p:cNvSpPr txBox="1">
            <a:spLocks/>
          </p:cNvSpPr>
          <p:nvPr/>
        </p:nvSpPr>
        <p:spPr>
          <a:xfrm>
            <a:off x="1232861" y="4946593"/>
            <a:ext cx="9804870" cy="179105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745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945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146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346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800"/>
              </a:spcBef>
            </a:pPr>
            <a:r>
              <a:rPr lang="en-US" sz="1800"/>
              <a:t>Sedentary:  A lifestyle that includes only the </a:t>
            </a:r>
            <a:r>
              <a:rPr lang="en-US"/>
              <a:t>physical activity of independent living</a:t>
            </a:r>
            <a:r>
              <a:rPr lang="en-US" sz="1800"/>
              <a:t>.</a:t>
            </a:r>
          </a:p>
          <a:p>
            <a:pPr>
              <a:spcBef>
                <a:spcPts val="800"/>
              </a:spcBef>
            </a:pPr>
            <a:r>
              <a:rPr lang="en-US" sz="1800"/>
              <a:t>Moderately Active: A lifestyle that includes physical activity equivalent to </a:t>
            </a:r>
            <a:r>
              <a:rPr lang="en-US"/>
              <a:t>walking about 1.5 to 3 miles per day at 3 to 4 miles per hour</a:t>
            </a:r>
            <a:r>
              <a:rPr lang="en-US" sz="1800"/>
              <a:t>, in addition to the activities of independent living.</a:t>
            </a:r>
          </a:p>
          <a:p>
            <a:pPr>
              <a:spcBef>
                <a:spcPts val="700"/>
              </a:spcBef>
            </a:pPr>
            <a:r>
              <a:rPr lang="en-US" sz="1800"/>
              <a:t>Active: A lifestyle that includes physical activity equivalent to walking </a:t>
            </a:r>
            <a:r>
              <a:rPr lang="en-US"/>
              <a:t>more than 3 miles per day at 3 to 4 miles per hour</a:t>
            </a:r>
            <a:r>
              <a:rPr lang="en-US" sz="1800"/>
              <a:t>, in addition to the activities of independent living.</a:t>
            </a:r>
          </a:p>
          <a:p>
            <a:endParaRPr lang="en-US"/>
          </a:p>
          <a:p>
            <a:pPr marL="45720" indent="0">
              <a:buNone/>
            </a:pPr>
            <a:endParaRPr lang="en-US"/>
          </a:p>
          <a:p>
            <a:pPr marL="45720" indent="0">
              <a:buNone/>
            </a:pPr>
            <a:endParaRPr lang="en-US"/>
          </a:p>
          <a:p>
            <a:pPr marL="685800" lvl="2" indent="0">
              <a:buNone/>
            </a:pPr>
            <a:endParaRPr lang="en-US"/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BCF382D0-942B-4C24-9853-07464FA5B5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1796903"/>
              </p:ext>
            </p:extLst>
          </p:nvPr>
        </p:nvGraphicFramePr>
        <p:xfrm>
          <a:off x="1319263" y="2094010"/>
          <a:ext cx="9631045" cy="27282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0507">
                  <a:extLst>
                    <a:ext uri="{9D8B030D-6E8A-4147-A177-3AD203B41FA5}">
                      <a16:colId xmlns:a16="http://schemas.microsoft.com/office/drawing/2014/main" val="2721012477"/>
                    </a:ext>
                  </a:extLst>
                </a:gridCol>
                <a:gridCol w="1176894">
                  <a:extLst>
                    <a:ext uri="{9D8B030D-6E8A-4147-A177-3AD203B41FA5}">
                      <a16:colId xmlns:a16="http://schemas.microsoft.com/office/drawing/2014/main" val="3014958748"/>
                    </a:ext>
                  </a:extLst>
                </a:gridCol>
                <a:gridCol w="1407760">
                  <a:extLst>
                    <a:ext uri="{9D8B030D-6E8A-4147-A177-3AD203B41FA5}">
                      <a16:colId xmlns:a16="http://schemas.microsoft.com/office/drawing/2014/main" val="2405767820"/>
                    </a:ext>
                  </a:extLst>
                </a:gridCol>
                <a:gridCol w="1235306">
                  <a:extLst>
                    <a:ext uri="{9D8B030D-6E8A-4147-A177-3AD203B41FA5}">
                      <a16:colId xmlns:a16="http://schemas.microsoft.com/office/drawing/2014/main" val="434519412"/>
                    </a:ext>
                  </a:extLst>
                </a:gridCol>
                <a:gridCol w="1067073">
                  <a:extLst>
                    <a:ext uri="{9D8B030D-6E8A-4147-A177-3AD203B41FA5}">
                      <a16:colId xmlns:a16="http://schemas.microsoft.com/office/drawing/2014/main" val="1011889995"/>
                    </a:ext>
                  </a:extLst>
                </a:gridCol>
                <a:gridCol w="1113788">
                  <a:extLst>
                    <a:ext uri="{9D8B030D-6E8A-4147-A177-3AD203B41FA5}">
                      <a16:colId xmlns:a16="http://schemas.microsoft.com/office/drawing/2014/main" val="2633943708"/>
                    </a:ext>
                  </a:extLst>
                </a:gridCol>
                <a:gridCol w="1321447">
                  <a:extLst>
                    <a:ext uri="{9D8B030D-6E8A-4147-A177-3AD203B41FA5}">
                      <a16:colId xmlns:a16="http://schemas.microsoft.com/office/drawing/2014/main" val="2889594408"/>
                    </a:ext>
                  </a:extLst>
                </a:gridCol>
                <a:gridCol w="1338270">
                  <a:extLst>
                    <a:ext uri="{9D8B030D-6E8A-4147-A177-3AD203B41FA5}">
                      <a16:colId xmlns:a16="http://schemas.microsoft.com/office/drawing/2014/main" val="3127965905"/>
                    </a:ext>
                  </a:extLst>
                </a:gridCol>
              </a:tblGrid>
              <a:tr h="339678">
                <a:tc gridSpan="4">
                  <a:txBody>
                    <a:bodyPr/>
                    <a:lstStyle/>
                    <a:p>
                      <a:pPr algn="ctr"/>
                      <a:r>
                        <a:rPr lang="en-GB" sz="1800">
                          <a:effectLst/>
                        </a:rPr>
                        <a:t>Male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 anchor="ctr"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GB" sz="1800">
                          <a:effectLst/>
                        </a:rPr>
                        <a:t>Female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661713542"/>
                  </a:ext>
                </a:extLst>
              </a:tr>
              <a:tr h="509518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800" b="1" i="0" u="none" strike="noStrike" noProof="0">
                          <a:effectLst/>
                          <a:latin typeface="Cambria"/>
                        </a:rPr>
                        <a:t>AGE</a:t>
                      </a:r>
                      <a:endParaRPr lang="en-US" sz="1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800" b="0" i="0" u="none" strike="noStrike" noProof="0">
                          <a:effectLst/>
                          <a:latin typeface="Cambria"/>
                        </a:rPr>
                        <a:t>Sedentary</a:t>
                      </a:r>
                      <a:endParaRPr lang="en-US" sz="1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800" b="0" i="0" u="none" strike="noStrike" noProof="0">
                          <a:effectLst/>
                          <a:latin typeface="Cambria"/>
                        </a:rPr>
                        <a:t>Moderately</a:t>
                      </a:r>
                      <a:br>
                        <a:rPr lang="en-GB" sz="1800" b="0" i="0" u="none" strike="noStrike" noProof="0">
                          <a:effectLst/>
                          <a:latin typeface="Cambria"/>
                        </a:rPr>
                      </a:br>
                      <a:r>
                        <a:rPr lang="en-GB" sz="1800" b="0" i="0" u="none" strike="noStrike" noProof="0">
                          <a:effectLst/>
                          <a:latin typeface="Cambria"/>
                        </a:rPr>
                        <a:t>active</a:t>
                      </a:r>
                      <a:endParaRPr lang="en-US" sz="1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800" b="0" i="0" u="none" strike="noStrike" noProof="0">
                          <a:effectLst/>
                          <a:latin typeface="Cambria"/>
                        </a:rPr>
                        <a:t>Active</a:t>
                      </a:r>
                      <a:endParaRPr lang="en-US" sz="1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800" b="1" i="0" u="none" strike="noStrike" noProof="0">
                          <a:effectLst/>
                          <a:latin typeface="Cambria"/>
                        </a:rPr>
                        <a:t>AGE</a:t>
                      </a:r>
                      <a:endParaRPr lang="en-US" sz="1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800" b="0" i="0" u="none" strike="noStrike" noProof="0">
                          <a:effectLst/>
                          <a:latin typeface="Cambria"/>
                        </a:rPr>
                        <a:t>Sedentary</a:t>
                      </a:r>
                      <a:endParaRPr lang="en-GB" sz="180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800" b="0" i="0" u="none" strike="noStrike" noProof="0">
                          <a:effectLst/>
                          <a:latin typeface="Cambria"/>
                        </a:rPr>
                        <a:t>Moderately</a:t>
                      </a:r>
                      <a:br>
                        <a:rPr lang="en-GB" sz="1800" b="0" i="0" u="none" strike="noStrike" noProof="0">
                          <a:effectLst/>
                          <a:latin typeface="Cambria"/>
                        </a:rPr>
                      </a:br>
                      <a:r>
                        <a:rPr lang="en-GB" sz="1800" b="0" i="0" u="none" strike="noStrike" noProof="0">
                          <a:effectLst/>
                          <a:latin typeface="Cambria"/>
                        </a:rPr>
                        <a:t>active</a:t>
                      </a:r>
                      <a:endParaRPr lang="en-GB" sz="180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800" b="0" i="0" u="none" strike="noStrike" noProof="0">
                          <a:effectLst/>
                          <a:latin typeface="Cambria"/>
                        </a:rPr>
                        <a:t>Active</a:t>
                      </a:r>
                      <a:endParaRPr lang="en-GB" sz="1800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104577706"/>
                  </a:ext>
                </a:extLst>
              </a:tr>
              <a:tr h="382139">
                <a:tc>
                  <a:txBody>
                    <a:bodyPr/>
                    <a:lstStyle/>
                    <a:p>
                      <a:pPr algn="ctr"/>
                      <a:r>
                        <a:rPr lang="en-GB" sz="1800">
                          <a:effectLst/>
                        </a:rPr>
                        <a:t>18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>
                          <a:effectLst/>
                        </a:rPr>
                        <a:t>2400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>
                          <a:effectLst/>
                        </a:rPr>
                        <a:t>2800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>
                          <a:effectLst/>
                        </a:rPr>
                        <a:t>3200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>
                          <a:effectLst/>
                        </a:rPr>
                        <a:t>18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>
                          <a:effectLst/>
                        </a:rPr>
                        <a:t>1800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>
                          <a:effectLst/>
                        </a:rPr>
                        <a:t>2000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>
                          <a:effectLst/>
                        </a:rPr>
                        <a:t>2400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17052254"/>
                  </a:ext>
                </a:extLst>
              </a:tr>
              <a:tr h="382139">
                <a:tc>
                  <a:txBody>
                    <a:bodyPr/>
                    <a:lstStyle/>
                    <a:p>
                      <a:pPr algn="ctr"/>
                      <a:r>
                        <a:rPr lang="en-GB" sz="1800">
                          <a:effectLst/>
                        </a:rPr>
                        <a:t>19-20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>
                          <a:effectLst/>
                        </a:rPr>
                        <a:t>2600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>
                          <a:effectLst/>
                        </a:rPr>
                        <a:t>2800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>
                          <a:effectLst/>
                        </a:rPr>
                        <a:t>3200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>
                          <a:effectLst/>
                        </a:rPr>
                        <a:t>19-20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>
                          <a:effectLst/>
                        </a:rPr>
                        <a:t>2000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>
                          <a:effectLst/>
                        </a:rPr>
                        <a:t>2200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>
                          <a:effectLst/>
                        </a:rPr>
                        <a:t>2400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536428628"/>
                  </a:ext>
                </a:extLst>
              </a:tr>
              <a:tr h="382139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800" b="0" i="0" u="none" strike="noStrike" noProof="0">
                          <a:effectLst/>
                          <a:latin typeface="Cambria"/>
                        </a:rPr>
                        <a:t>21-25</a:t>
                      </a:r>
                      <a:endParaRPr lang="en-US" sz="1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800">
                          <a:effectLst/>
                        </a:rPr>
                        <a:t>2400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800">
                          <a:effectLst/>
                        </a:rPr>
                        <a:t>2800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800">
                          <a:effectLst/>
                        </a:rPr>
                        <a:t>3200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800">
                          <a:effectLst/>
                        </a:rPr>
                        <a:t>21-25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800">
                          <a:effectLst/>
                        </a:rPr>
                        <a:t>2000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800">
                          <a:effectLst/>
                        </a:rPr>
                        <a:t>2200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800">
                          <a:effectLst/>
                        </a:rPr>
                        <a:t>2400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825034934"/>
                  </a:ext>
                </a:extLst>
              </a:tr>
              <a:tr h="382139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800" b="0" i="0" u="none" strike="noStrike" noProof="0">
                          <a:effectLst/>
                          <a:latin typeface="Cambria"/>
                        </a:rPr>
                        <a:t>26-30</a:t>
                      </a:r>
                      <a:endParaRPr lang="en-US" sz="1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800">
                          <a:effectLst/>
                        </a:rPr>
                        <a:t>2400</a:t>
                      </a:r>
                      <a:endParaRPr lang="en-US" sz="1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800">
                          <a:effectLst/>
                        </a:rPr>
                        <a:t>2600</a:t>
                      </a:r>
                      <a:endParaRPr lang="en-US" sz="1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800">
                          <a:effectLst/>
                        </a:rPr>
                        <a:t>3000</a:t>
                      </a:r>
                      <a:endParaRPr lang="en-US" sz="1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800" b="0" i="0" u="none" strike="noStrike" noProof="0">
                          <a:effectLst/>
                          <a:latin typeface="Cambria"/>
                        </a:rPr>
                        <a:t>26-30</a:t>
                      </a:r>
                      <a:endParaRPr lang="en-US" sz="1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800">
                          <a:effectLst/>
                        </a:rPr>
                        <a:t>1800</a:t>
                      </a:r>
                      <a:endParaRPr lang="en-US" sz="1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800">
                          <a:effectLst/>
                        </a:rPr>
                        <a:t>2200</a:t>
                      </a:r>
                      <a:endParaRPr lang="en-US" sz="1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800">
                          <a:effectLst/>
                        </a:rPr>
                        <a:t>2400</a:t>
                      </a:r>
                      <a:endParaRPr lang="en-US" sz="180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636062704"/>
                  </a:ext>
                </a:extLst>
              </a:tr>
              <a:tr h="311372">
                <a:tc gridSpan="8"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200" b="0" i="0" u="none" strike="noStrike" noProof="0">
                          <a:effectLst/>
                          <a:latin typeface="Cambria"/>
                        </a:rPr>
                        <a:t>…...</a:t>
                      </a:r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179058786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7722F0E5-1574-496C-B512-27C6810D5A28}"/>
              </a:ext>
            </a:extLst>
          </p:cNvPr>
          <p:cNvSpPr txBox="1"/>
          <p:nvPr/>
        </p:nvSpPr>
        <p:spPr>
          <a:xfrm>
            <a:off x="1240290" y="1191620"/>
            <a:ext cx="9311337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200"/>
              <a:t>Estimated Calorie Needs per Day, by </a:t>
            </a:r>
            <a:r>
              <a:rPr lang="en-US" sz="2200" b="1"/>
              <a:t>Age, Sex</a:t>
            </a:r>
            <a:r>
              <a:rPr lang="en-US" sz="2200"/>
              <a:t>, and </a:t>
            </a:r>
            <a:r>
              <a:rPr lang="en-US" sz="2200" b="1"/>
              <a:t>Physical Activity Level</a:t>
            </a:r>
          </a:p>
        </p:txBody>
      </p:sp>
    </p:spTree>
    <p:extLst>
      <p:ext uri="{BB962C8B-B14F-4D97-AF65-F5344CB8AC3E}">
        <p14:creationId xmlns:p14="http://schemas.microsoft.com/office/powerpoint/2010/main" val="35140025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82DC8590-7A5D-46D5-8937-3419C63A1E87}"/>
              </a:ext>
            </a:extLst>
          </p:cNvPr>
          <p:cNvSpPr txBox="1">
            <a:spLocks/>
          </p:cNvSpPr>
          <p:nvPr/>
        </p:nvSpPr>
        <p:spPr>
          <a:xfrm>
            <a:off x="1011067" y="1142218"/>
            <a:ext cx="10251665" cy="53933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tx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745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945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146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346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8620" indent="-342900">
              <a:buFont typeface="Wingdings" pitchFamily="34" charset="0"/>
              <a:buChar char="v"/>
            </a:pPr>
            <a:r>
              <a:rPr lang="en-US" sz="2400">
                <a:ea typeface="Cambria"/>
              </a:rPr>
              <a:t>Daily R</a:t>
            </a:r>
            <a:r>
              <a:rPr lang="en-US" altLang="zh-CN" sz="2400">
                <a:ea typeface="Cambria"/>
              </a:rPr>
              <a:t>ecommended Dietary Intake: </a:t>
            </a:r>
            <a:r>
              <a:rPr lang="en-US" sz="2400"/>
              <a:t>by </a:t>
            </a:r>
            <a:r>
              <a:rPr lang="en-US" sz="2400" b="1"/>
              <a:t>Age, Gender</a:t>
            </a:r>
            <a:r>
              <a:rPr lang="en-US" sz="2400"/>
              <a:t>, and </a:t>
            </a:r>
            <a:r>
              <a:rPr lang="en-US" sz="2400" b="1"/>
              <a:t>Physical Activity Level</a:t>
            </a:r>
            <a:r>
              <a:rPr lang="en-US" altLang="zh-CN" sz="2400">
                <a:ea typeface="Cambria"/>
              </a:rPr>
              <a:t> </a:t>
            </a:r>
            <a:endParaRPr lang="en-US">
              <a:ea typeface="Cambria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17ADED5-C9ED-484F-A43E-62DED30665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2247604"/>
              </p:ext>
            </p:extLst>
          </p:nvPr>
        </p:nvGraphicFramePr>
        <p:xfrm>
          <a:off x="1011067" y="1790878"/>
          <a:ext cx="11021099" cy="43662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6997">
                  <a:extLst>
                    <a:ext uri="{9D8B030D-6E8A-4147-A177-3AD203B41FA5}">
                      <a16:colId xmlns:a16="http://schemas.microsoft.com/office/drawing/2014/main" val="185484539"/>
                    </a:ext>
                  </a:extLst>
                </a:gridCol>
                <a:gridCol w="697651">
                  <a:extLst>
                    <a:ext uri="{9D8B030D-6E8A-4147-A177-3AD203B41FA5}">
                      <a16:colId xmlns:a16="http://schemas.microsoft.com/office/drawing/2014/main" val="4062251998"/>
                    </a:ext>
                  </a:extLst>
                </a:gridCol>
                <a:gridCol w="1918010">
                  <a:extLst>
                    <a:ext uri="{9D8B030D-6E8A-4147-A177-3AD203B41FA5}">
                      <a16:colId xmlns:a16="http://schemas.microsoft.com/office/drawing/2014/main" val="1472472192"/>
                    </a:ext>
                  </a:extLst>
                </a:gridCol>
                <a:gridCol w="2126519">
                  <a:extLst>
                    <a:ext uri="{9D8B030D-6E8A-4147-A177-3AD203B41FA5}">
                      <a16:colId xmlns:a16="http://schemas.microsoft.com/office/drawing/2014/main" val="396177344"/>
                    </a:ext>
                  </a:extLst>
                </a:gridCol>
                <a:gridCol w="1813980">
                  <a:extLst>
                    <a:ext uri="{9D8B030D-6E8A-4147-A177-3AD203B41FA5}">
                      <a16:colId xmlns:a16="http://schemas.microsoft.com/office/drawing/2014/main" val="3118385130"/>
                    </a:ext>
                  </a:extLst>
                </a:gridCol>
                <a:gridCol w="2207942">
                  <a:extLst>
                    <a:ext uri="{9D8B030D-6E8A-4147-A177-3AD203B41FA5}">
                      <a16:colId xmlns:a16="http://schemas.microsoft.com/office/drawing/2014/main" val="1322834466"/>
                    </a:ext>
                  </a:extLst>
                </a:gridCol>
              </a:tblGrid>
              <a:tr h="1176178">
                <a:tc>
                  <a:txBody>
                    <a:bodyPr/>
                    <a:lstStyle/>
                    <a:p>
                      <a:pPr algn="ctr"/>
                      <a:r>
                        <a:rPr lang="en-GB" sz="2000"/>
                        <a:t>Nutrient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GB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/>
                        <a:t>18-30 </a:t>
                      </a:r>
                      <a:r>
                        <a:rPr lang="en-GB" sz="2000" err="1"/>
                        <a:t>yrs</a:t>
                      </a:r>
                      <a:r>
                        <a:rPr lang="en-GB" sz="2000"/>
                        <a:t> Men (</a:t>
                      </a:r>
                      <a:r>
                        <a:rPr lang="en-US" sz="2000"/>
                        <a:t>Sedentary</a:t>
                      </a:r>
                      <a:r>
                        <a:rPr lang="en-GB" sz="200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/>
                        <a:t>18-30 </a:t>
                      </a:r>
                      <a:r>
                        <a:rPr lang="en-GB" sz="2000" err="1"/>
                        <a:t>yrs</a:t>
                      </a:r>
                      <a:r>
                        <a:rPr lang="en-GB" sz="2000"/>
                        <a:t> Women</a:t>
                      </a:r>
                      <a:endParaRPr lang="en-US" sz="2000"/>
                    </a:p>
                    <a:p>
                      <a:pPr algn="ctr"/>
                      <a:r>
                        <a:rPr lang="en-US" sz="2000"/>
                        <a:t>(Sedentary)</a:t>
                      </a:r>
                      <a:endParaRPr lang="en-US" altLang="zh-CN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/>
                        <a:t>18-30 </a:t>
                      </a:r>
                      <a:r>
                        <a:rPr lang="en-GB" sz="2000" err="1"/>
                        <a:t>yrs</a:t>
                      </a:r>
                      <a:r>
                        <a:rPr lang="en-GB" sz="2000"/>
                        <a:t> Men </a:t>
                      </a:r>
                    </a:p>
                    <a:p>
                      <a:pPr algn="ctr"/>
                      <a:r>
                        <a:rPr lang="en-GB" sz="2000"/>
                        <a:t>(Active)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/>
                        <a:t>18-30 </a:t>
                      </a:r>
                      <a:r>
                        <a:rPr lang="en-GB" sz="2000" err="1"/>
                        <a:t>yrs</a:t>
                      </a:r>
                      <a:r>
                        <a:rPr lang="en-GB" sz="2000"/>
                        <a:t> Women </a:t>
                      </a:r>
                    </a:p>
                    <a:p>
                      <a:pPr algn="ctr"/>
                      <a:r>
                        <a:rPr lang="en-GB" sz="2000"/>
                        <a:t>(Active)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82683386"/>
                  </a:ext>
                </a:extLst>
              </a:tr>
              <a:tr h="401285">
                <a:tc>
                  <a:txBody>
                    <a:bodyPr/>
                    <a:lstStyle/>
                    <a:p>
                      <a:pPr algn="ctr"/>
                      <a:r>
                        <a:rPr lang="en-GB" sz="2000"/>
                        <a:t>Energy (Kcal)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/>
                        <a:t>&gt;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/>
                        <a:t>2400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/>
                        <a:t>1800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/>
                        <a:t>3100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/>
                        <a:t>2400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716032"/>
                  </a:ext>
                </a:extLst>
              </a:tr>
              <a:tr h="401285">
                <a:tc>
                  <a:txBody>
                    <a:bodyPr/>
                    <a:lstStyle/>
                    <a:p>
                      <a:pPr algn="ctr"/>
                      <a:r>
                        <a:rPr lang="en-GB" sz="2000"/>
                        <a:t>Protein (g)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/>
                        <a:t>&gt;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/>
                        <a:t>56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/>
                        <a:t>46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/>
                        <a:t>127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/>
                        <a:t>109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6997434"/>
                  </a:ext>
                </a:extLst>
              </a:tr>
              <a:tr h="401285">
                <a:tc>
                  <a:txBody>
                    <a:bodyPr/>
                    <a:lstStyle/>
                    <a:p>
                      <a:pPr algn="ctr"/>
                      <a:r>
                        <a:rPr lang="en-GB" sz="2000"/>
                        <a:t>Fiber (g)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/>
                        <a:t>&gt;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/>
                        <a:t>33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/>
                        <a:t>28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/>
                        <a:t>33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/>
                        <a:t>28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8626831"/>
                  </a:ext>
                </a:extLst>
              </a:tr>
              <a:tr h="401285">
                <a:tc>
                  <a:txBody>
                    <a:bodyPr/>
                    <a:lstStyle/>
                    <a:p>
                      <a:pPr algn="ctr"/>
                      <a:r>
                        <a:rPr lang="en-GB" sz="2000"/>
                        <a:t>Carbohydrate (g) 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/>
                        <a:t>&gt;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/>
                        <a:t>130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/>
                        <a:t>130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/>
                        <a:t>230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/>
                        <a:t>244</a:t>
                      </a: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43743"/>
                  </a:ext>
                </a:extLst>
              </a:tr>
              <a:tr h="359771">
                <a:tc>
                  <a:txBody>
                    <a:bodyPr/>
                    <a:lstStyle/>
                    <a:p>
                      <a:pPr algn="ctr"/>
                      <a:r>
                        <a:rPr lang="en-GB" sz="2000"/>
                        <a:t>Cholesterol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/>
                        <a:t>&lt;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/>
                        <a:t>300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/>
                        <a:t>300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/>
                        <a:t>300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/>
                        <a:t>300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1464160"/>
                  </a:ext>
                </a:extLst>
              </a:tr>
              <a:tr h="359771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2000"/>
                        <a:t>Sodium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2000"/>
                        <a:t>&lt;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2000"/>
                        <a:t>2400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2000"/>
                        <a:t>2400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2000"/>
                        <a:t>2400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2000"/>
                        <a:t>2400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2329792"/>
                  </a:ext>
                </a:extLst>
              </a:tr>
              <a:tr h="359771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2000"/>
                        <a:t>Total fat</a:t>
                      </a:r>
                      <a:endParaRPr lang="en-US" sz="200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2000"/>
                        <a:t>&lt;</a:t>
                      </a:r>
                      <a:endParaRPr lang="en-US" sz="200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2000"/>
                        <a:t>90</a:t>
                      </a:r>
                      <a:endParaRPr lang="en-US" sz="200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2000"/>
                        <a:t>69</a:t>
                      </a:r>
                      <a:endParaRPr lang="en-US" sz="200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2000"/>
                        <a:t>90</a:t>
                      </a:r>
                      <a:endParaRPr lang="en-US" sz="200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2000"/>
                        <a:t>69</a:t>
                      </a:r>
                      <a:endParaRPr lang="en-US" sz="200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5162103"/>
                  </a:ext>
                </a:extLst>
              </a:tr>
              <a:tr h="359771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2000"/>
                        <a:t>Saturated fat</a:t>
                      </a:r>
                      <a:endParaRPr lang="en-US" sz="200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2000"/>
                        <a:t>&lt;</a:t>
                      </a:r>
                      <a:endParaRPr lang="en-US" sz="200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2000"/>
                        <a:t>30</a:t>
                      </a:r>
                      <a:endParaRPr lang="en-US" sz="200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2000"/>
                        <a:t>23</a:t>
                      </a:r>
                      <a:endParaRPr lang="en-US" sz="200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2000"/>
                        <a:t>30</a:t>
                      </a:r>
                      <a:endParaRPr lang="en-US" sz="200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2000"/>
                        <a:t>23</a:t>
                      </a:r>
                      <a:endParaRPr lang="en-US" sz="200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3293745"/>
                  </a:ext>
                </a:extLst>
              </a:tr>
            </a:tbl>
          </a:graphicData>
        </a:graphic>
      </p:graphicFrame>
      <p:sp>
        <p:nvSpPr>
          <p:cNvPr id="5" name="Title 3">
            <a:extLst>
              <a:ext uri="{FF2B5EF4-FFF2-40B4-BE49-F238E27FC236}">
                <a16:creationId xmlns:a16="http://schemas.microsoft.com/office/drawing/2014/main" id="{1D5108A0-DE3D-422D-A0DE-52074F57A6EE}"/>
              </a:ext>
            </a:extLst>
          </p:cNvPr>
          <p:cNvSpPr txBox="1">
            <a:spLocks/>
          </p:cNvSpPr>
          <p:nvPr/>
        </p:nvSpPr>
        <p:spPr>
          <a:xfrm>
            <a:off x="831739" y="485419"/>
            <a:ext cx="4125073" cy="656799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 Data Collection</a:t>
            </a:r>
          </a:p>
        </p:txBody>
      </p:sp>
    </p:spTree>
    <p:extLst>
      <p:ext uri="{BB962C8B-B14F-4D97-AF65-F5344CB8AC3E}">
        <p14:creationId xmlns:p14="http://schemas.microsoft.com/office/powerpoint/2010/main" val="19529140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Food Gourmet 16x9">
  <a:themeElements>
    <a:clrScheme name="FoodGourmet">
      <a:dk1>
        <a:srgbClr val="4D0511"/>
      </a:dk1>
      <a:lt1>
        <a:sysClr val="window" lastClr="FFFFFF"/>
      </a:lt1>
      <a:dk2>
        <a:srgbClr val="000000"/>
      </a:dk2>
      <a:lt2>
        <a:srgbClr val="DDDDDD"/>
      </a:lt2>
      <a:accent1>
        <a:srgbClr val="CA2A1E"/>
      </a:accent1>
      <a:accent2>
        <a:srgbClr val="EE6612"/>
      </a:accent2>
      <a:accent3>
        <a:srgbClr val="EBA61D"/>
      </a:accent3>
      <a:accent4>
        <a:srgbClr val="70A22E"/>
      </a:accent4>
      <a:accent5>
        <a:srgbClr val="359986"/>
      </a:accent5>
      <a:accent6>
        <a:srgbClr val="8159A4"/>
      </a:accent6>
      <a:hlink>
        <a:srgbClr val="3777BD"/>
      </a:hlink>
      <a:folHlink>
        <a:srgbClr val="B2B2B2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FoodGourmet">
      <a:dk1>
        <a:srgbClr val="4D0511"/>
      </a:dk1>
      <a:lt1>
        <a:sysClr val="window" lastClr="FFFFFF"/>
      </a:lt1>
      <a:dk2>
        <a:srgbClr val="000000"/>
      </a:dk2>
      <a:lt2>
        <a:srgbClr val="DDDDDD"/>
      </a:lt2>
      <a:accent1>
        <a:srgbClr val="CA2A1E"/>
      </a:accent1>
      <a:accent2>
        <a:srgbClr val="EE6612"/>
      </a:accent2>
      <a:accent3>
        <a:srgbClr val="EBA61D"/>
      </a:accent3>
      <a:accent4>
        <a:srgbClr val="70A22E"/>
      </a:accent4>
      <a:accent5>
        <a:srgbClr val="359986"/>
      </a:accent5>
      <a:accent6>
        <a:srgbClr val="8159A4"/>
      </a:accent6>
      <a:hlink>
        <a:srgbClr val="3777BD"/>
      </a:hlink>
      <a:folHlink>
        <a:srgbClr val="B2B2B2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FoodGourmet">
      <a:dk1>
        <a:srgbClr val="4D0511"/>
      </a:dk1>
      <a:lt1>
        <a:sysClr val="window" lastClr="FFFFFF"/>
      </a:lt1>
      <a:dk2>
        <a:srgbClr val="000000"/>
      </a:dk2>
      <a:lt2>
        <a:srgbClr val="DDDDDD"/>
      </a:lt2>
      <a:accent1>
        <a:srgbClr val="CA2A1E"/>
      </a:accent1>
      <a:accent2>
        <a:srgbClr val="EE6612"/>
      </a:accent2>
      <a:accent3>
        <a:srgbClr val="EBA61D"/>
      </a:accent3>
      <a:accent4>
        <a:srgbClr val="70A22E"/>
      </a:accent4>
      <a:accent5>
        <a:srgbClr val="359986"/>
      </a:accent5>
      <a:accent6>
        <a:srgbClr val="8159A4"/>
      </a:accent6>
      <a:hlink>
        <a:srgbClr val="3777BD"/>
      </a:hlink>
      <a:folHlink>
        <a:srgbClr val="B2B2B2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023B63C2475C24FA5BFCC9375DC3F17" ma:contentTypeVersion="2" ma:contentTypeDescription="Create a new document." ma:contentTypeScope="" ma:versionID="48020831e87e451ad8d534f02e452630">
  <xsd:schema xmlns:xsd="http://www.w3.org/2001/XMLSchema" xmlns:xs="http://www.w3.org/2001/XMLSchema" xmlns:p="http://schemas.microsoft.com/office/2006/metadata/properties" xmlns:ns2="d52bc8b6-e41e-4b11-b6a4-a6c38fe69ce6" targetNamespace="http://schemas.microsoft.com/office/2006/metadata/properties" ma:root="true" ma:fieldsID="1512985649ac6c1a6c5bb7dd60045451" ns2:_="">
    <xsd:import namespace="d52bc8b6-e41e-4b11-b6a4-a6c38fe69ce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52bc8b6-e41e-4b11-b6a4-a6c38fe69ce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33DA7E6-CB56-46C4-B92D-CEC3767B8517}">
  <ds:schemaRefs>
    <ds:schemaRef ds:uri="d52bc8b6-e41e-4b11-b6a4-a6c38fe69ce6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E5033CA8-31CF-44FC-AC0E-BDC1626C8DB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A9DE5C5-3D1F-4CDE-A88C-3992C19CB4C6}"/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Custom</PresentationFormat>
  <Slides>42</Slides>
  <Notes>10</Notes>
  <HiddenSlides>18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3" baseType="lpstr">
      <vt:lpstr>Food Gourmet 16x9</vt:lpstr>
      <vt:lpstr>Personalized Healthy Diet Planning 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Results &amp; Conclusion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Problem Formulation</vt:lpstr>
      <vt:lpstr>Problem Formulation</vt:lpstr>
      <vt:lpstr>Problem Formulation</vt:lpstr>
      <vt:lpstr>Prelimilary Results:</vt:lpstr>
      <vt:lpstr>PowerPoint Presentation</vt:lpstr>
      <vt:lpstr>Title and Content Layout with Chart</vt:lpstr>
      <vt:lpstr>Two Content Layout with Table</vt:lpstr>
      <vt:lpstr>Two Content Layout with SmartArt</vt:lpstr>
      <vt:lpstr>Conclusion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with Pictures Layout</dc:title>
  <dc:creator/>
  <cp:revision>1</cp:revision>
  <dcterms:created xsi:type="dcterms:W3CDTF">2012-05-21T15:09:31Z</dcterms:created>
  <dcterms:modified xsi:type="dcterms:W3CDTF">2019-04-18T15:13:27Z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0x010100E023B63C2475C24FA5BFCC9375DC3F17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  <property fmtid="{D5CDD505-2E9C-101B-9397-08002B2CF9AE}" pid="8" name="AuthorIds_UIVersion_84992">
    <vt:lpwstr>12</vt:lpwstr>
  </property>
</Properties>
</file>